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6633"/>
    <a:srgbClr val="FFFF66"/>
    <a:srgbClr val="FF9999"/>
    <a:srgbClr val="66CCFF"/>
    <a:srgbClr val="663300"/>
    <a:srgbClr val="FF9933"/>
    <a:srgbClr val="006600"/>
    <a:srgbClr val="66FF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B6426-DEDD-437E-A4B8-D8379F8F2F33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8F386-D266-4D6D-9C96-C20B15D4893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F386-D266-4D6D-9C96-C20B15D48935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E8F5-D81A-4DCF-8671-FC7096971EDA}" type="datetimeFigureOut">
              <a:rPr lang="id-ID" smtClean="0"/>
              <a:pPr/>
              <a:t>25/01/2011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C4D4-B8E0-4B3E-85EB-371B9BA9A74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Xerox_PARC&amp;action=edit&amp;redlink=1" TargetMode="External"/><Relationship Id="rId13" Type="http://schemas.openxmlformats.org/officeDocument/2006/relationships/hyperlink" Target="http://id.wikipedia.org/wiki/1983" TargetMode="External"/><Relationship Id="rId18" Type="http://schemas.openxmlformats.org/officeDocument/2006/relationships/hyperlink" Target="http://id.wikipedia.org/wiki/WYSIWYG" TargetMode="External"/><Relationship Id="rId3" Type="http://schemas.openxmlformats.org/officeDocument/2006/relationships/hyperlink" Target="http://id.wikipedia.org/w/index.php?title=Bravos&amp;action=edit&amp;redlink=1" TargetMode="External"/><Relationship Id="rId21" Type="http://schemas.openxmlformats.org/officeDocument/2006/relationships/hyperlink" Target="http://id.wikipedia.org/w/index.php?title=LisaWrite&amp;action=edit&amp;redlink=1" TargetMode="External"/><Relationship Id="rId7" Type="http://schemas.openxmlformats.org/officeDocument/2006/relationships/hyperlink" Target="http://id.wikipedia.org/wiki/Charles_Simonyi" TargetMode="External"/><Relationship Id="rId12" Type="http://schemas.openxmlformats.org/officeDocument/2006/relationships/hyperlink" Target="http://id.wikipedia.org/wiki/1_Februari" TargetMode="External"/><Relationship Id="rId17" Type="http://schemas.openxmlformats.org/officeDocument/2006/relationships/hyperlink" Target="http://id.wikipedia.org/wiki/WordStar" TargetMode="External"/><Relationship Id="rId2" Type="http://schemas.openxmlformats.org/officeDocument/2006/relationships/audio" Target="../media/audio3.wav"/><Relationship Id="rId16" Type="http://schemas.openxmlformats.org/officeDocument/2006/relationships/hyperlink" Target="http://id.wikipedia.org/w/index.php?title=WordPerfect&amp;action=edit&amp;redlink=1" TargetMode="External"/><Relationship Id="rId20" Type="http://schemas.openxmlformats.org/officeDocument/2006/relationships/hyperlink" Target="http://id.wikipedia.org/wiki/DO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d.wikipedia.org/w/index.php?title=PARC&amp;action=edit&amp;redlink=1" TargetMode="External"/><Relationship Id="rId11" Type="http://schemas.openxmlformats.org/officeDocument/2006/relationships/hyperlink" Target="http://id.wikipedia.org/w/index.php?title=Richard_Brodie&amp;action=edit&amp;redlink=1" TargetMode="External"/><Relationship Id="rId5" Type="http://schemas.openxmlformats.org/officeDocument/2006/relationships/hyperlink" Target="http://id.wikipedia.org/wiki/Xerox" TargetMode="External"/><Relationship Id="rId15" Type="http://schemas.openxmlformats.org/officeDocument/2006/relationships/hyperlink" Target="http://id.wikipedia.org/wiki/IBM_PC" TargetMode="External"/><Relationship Id="rId10" Type="http://schemas.openxmlformats.org/officeDocument/2006/relationships/hyperlink" Target="http://id.wikipedia.org/wiki/1981" TargetMode="External"/><Relationship Id="rId19" Type="http://schemas.openxmlformats.org/officeDocument/2006/relationships/hyperlink" Target="http://id.wikipedia.org/wiki/Tetikus" TargetMode="External"/><Relationship Id="rId4" Type="http://schemas.openxmlformats.org/officeDocument/2006/relationships/hyperlink" Target="http://id.wikipedia.org/wiki/GUI" TargetMode="External"/><Relationship Id="rId9" Type="http://schemas.openxmlformats.org/officeDocument/2006/relationships/hyperlink" Target="http://id.wikipedia.org/wiki/Microsoft" TargetMode="External"/><Relationship Id="rId14" Type="http://schemas.openxmlformats.org/officeDocument/2006/relationships/hyperlink" Target="http://id.wikipedia.org/wiki/25_Oktober" TargetMode="External"/><Relationship Id="rId22" Type="http://schemas.openxmlformats.org/officeDocument/2006/relationships/hyperlink" Target="http://id.wikipedia.org/w/index.php?title=MacWrite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Windows_3.0&amp;action=edit&amp;redlink=1" TargetMode="External"/><Relationship Id="rId3" Type="http://schemas.openxmlformats.org/officeDocument/2006/relationships/image" Target="../media/image4.gif"/><Relationship Id="rId7" Type="http://schemas.openxmlformats.org/officeDocument/2006/relationships/hyperlink" Target="http://id.wikipedia.org/wiki/1989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d.wikipedia.org/w/index.php?title=Gratis&amp;action=edit&amp;redlink=1" TargetMode="External"/><Relationship Id="rId5" Type="http://schemas.openxmlformats.org/officeDocument/2006/relationships/hyperlink" Target="http://id.wikipedia.org/wiki/Surat" TargetMode="External"/><Relationship Id="rId4" Type="http://schemas.openxmlformats.org/officeDocument/2006/relationships/hyperlink" Target="http://id.wikipedia.org/wiki/1987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372376" cy="1071546"/>
          </a:xfrm>
        </p:spPr>
        <p:txBody>
          <a:bodyPr>
            <a:prstTxWarp prst="textTriangleInverted">
              <a:avLst/>
            </a:prstTxWarp>
          </a:bodyPr>
          <a:lstStyle/>
          <a:p>
            <a:pPr algn="ctr"/>
            <a:r>
              <a:rPr lang="id-ID" sz="5400" dirty="0" smtClean="0">
                <a:blipFill>
                  <a:blip r:embed="rId4"/>
                  <a:tile tx="0" ty="0" sx="100000" sy="100000" flip="none" algn="tl"/>
                </a:blipFill>
                <a:latin typeface="LilyUPC" pitchFamily="34" charset="-34"/>
                <a:cs typeface="LilyUPC" pitchFamily="34" charset="-34"/>
              </a:rPr>
              <a:t>ASSALAMMU’ALAIKUM Wr.Wb</a:t>
            </a:r>
            <a:endParaRPr lang="id-ID" sz="5400" dirty="0">
              <a:blipFill>
                <a:blip r:embed="rId4"/>
                <a:tile tx="0" ty="0" sx="100000" sy="100000" flip="none" algn="tl"/>
              </a:blip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92922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id-ID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adley Hand ITC" pitchFamily="66" charset="0"/>
            </a:endParaRPr>
          </a:p>
          <a:p>
            <a:pPr>
              <a:buNone/>
            </a:pPr>
            <a:r>
              <a:rPr lang="id-ID" sz="36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adley Hand ITC" pitchFamily="66" charset="0"/>
              </a:rPr>
              <a:t>SEPTIYANTI NURCAHYA</a:t>
            </a:r>
          </a:p>
          <a:p>
            <a:pPr>
              <a:buNone/>
            </a:pPr>
            <a:r>
              <a:rPr lang="id-ID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dashDot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adley Hand ITC" pitchFamily="66" charset="0"/>
              </a:rPr>
              <a:t>MATEMATIKA 3H</a:t>
            </a:r>
          </a:p>
          <a:p>
            <a:pPr>
              <a:buNone/>
            </a:pPr>
            <a:r>
              <a:rPr lang="id-ID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dashDot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adley Hand ITC" pitchFamily="66" charset="0"/>
              </a:rPr>
              <a:t>0901125257</a:t>
            </a:r>
          </a:p>
          <a:p>
            <a:pPr>
              <a:buNone/>
            </a:pPr>
            <a:r>
              <a:rPr lang="id-ID" sz="3600" b="1" dirty="0" smtClean="0">
                <a:ln w="24500" cmpd="dbl">
                  <a:solidFill>
                    <a:srgbClr val="92D050"/>
                  </a:solidFill>
                  <a:prstDash val="dashDot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adley Hand ITC" pitchFamily="66" charset="0"/>
              </a:rPr>
              <a:t>PROJECT  UAS</a:t>
            </a:r>
          </a:p>
          <a:p>
            <a:pPr>
              <a:buNone/>
            </a:pPr>
            <a:r>
              <a:rPr lang="id-ID" sz="3600" b="1" dirty="0" smtClean="0">
                <a:ln w="24500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dashDot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adley Hand ITC" pitchFamily="66" charset="0"/>
              </a:rPr>
              <a:t>PENGANTAR KOMPUTER</a:t>
            </a:r>
          </a:p>
          <a:p>
            <a:pPr>
              <a:buNone/>
            </a:pPr>
            <a:endParaRPr lang="id-ID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dashDot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adley Hand ITC" pitchFamily="66" charset="0"/>
            </a:endParaRPr>
          </a:p>
          <a:p>
            <a:pPr>
              <a:buNone/>
            </a:pPr>
            <a:endParaRPr lang="id-ID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randomBar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blipFill dpi="0" rotWithShape="1">
            <a:blip r:embed="rId4">
              <a:alphaModFix amt="51000"/>
            </a:blip>
            <a:srcRect/>
            <a:stretch>
              <a:fillRect/>
            </a:stretch>
          </a:blipFill>
          <a:ln cmpd="dbl">
            <a:solidFill>
              <a:schemeClr val="tx1"/>
            </a:solidFill>
            <a:prstDash val="lgDashDotDot"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d-ID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Untuk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mengetahui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icon-icon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tersebut</a:t>
            </a:r>
            <a:r>
              <a:rPr lang="id-ID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dilakukan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mengarahkan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pointer mouse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 yang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dituju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tunggu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sesaat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sehingga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tampil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tersebut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Misalnya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arahkan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 pointer mouse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 yang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bergambar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printer,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maka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akan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keluar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informasi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tersebut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Lihat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Gambar</a:t>
            </a: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2.5.</a:t>
            </a:r>
            <a:endParaRPr lang="id-ID" dirty="0" smtClean="0">
              <a:effectLst>
                <a:glow rad="101600">
                  <a:schemeClr val="accent3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 </a:t>
            </a:r>
            <a:endParaRPr lang="id-ID" dirty="0" smtClean="0">
              <a:effectLst>
                <a:glow rad="101600">
                  <a:schemeClr val="accent3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 </a:t>
            </a:r>
            <a:endParaRPr lang="id-ID" dirty="0" smtClean="0">
              <a:effectLst>
                <a:glow rad="101600">
                  <a:schemeClr val="accent3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sz="2200" b="1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			      </a:t>
            </a:r>
            <a:r>
              <a:rPr lang="en-US" sz="2200" b="1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Gambar</a:t>
            </a:r>
            <a:r>
              <a:rPr lang="en-US" sz="2200" b="1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2.5. </a:t>
            </a:r>
            <a:r>
              <a:rPr lang="en-US" sz="2200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Informasi</a:t>
            </a:r>
            <a:r>
              <a:rPr lang="en-US" sz="2200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sz="2200" dirty="0" err="1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Nama</a:t>
            </a:r>
            <a:r>
              <a:rPr lang="en-US" sz="2200" dirty="0" smtClean="0">
                <a:effectLst>
                  <a:glow rad="101600">
                    <a:schemeClr val="accent3">
                      <a:lumMod val="20000"/>
                      <a:lumOff val="80000"/>
                      <a:alpha val="60000"/>
                    </a:schemeClr>
                  </a:glow>
                </a:effectLst>
              </a:rPr>
              <a:t> Icon</a:t>
            </a:r>
            <a:endParaRPr lang="id-ID" sz="2200" dirty="0" smtClean="0">
              <a:effectLst>
                <a:glow rad="101600">
                  <a:schemeClr val="accent3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86256"/>
            <a:ext cx="3071834" cy="638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71480"/>
            <a:ext cx="7286676" cy="5554683"/>
          </a:xfrm>
          <a:gradFill flip="none" rotWithShape="1">
            <a:gsLst>
              <a:gs pos="35000">
                <a:schemeClr val="accent2">
                  <a:lumMod val="20000"/>
                  <a:lumOff val="80000"/>
                  <a:alpha val="43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termasuk</a:t>
            </a:r>
            <a:r>
              <a:rPr lang="id-ID" dirty="0" smtClean="0"/>
              <a:t> </a:t>
            </a:r>
            <a:r>
              <a:rPr lang="en-US" dirty="0" smtClean="0"/>
              <a:t>toolbar</a:t>
            </a:r>
            <a:r>
              <a:rPr lang="id-ID" dirty="0" smtClean="0"/>
              <a:t> </a:t>
            </a:r>
            <a:r>
              <a:rPr lang="en-US" dirty="0" smtClean="0"/>
              <a:t>default</a:t>
            </a:r>
            <a:r>
              <a:rPr lang="id-ID" dirty="0" smtClean="0"/>
              <a:t> </a:t>
            </a:r>
            <a:r>
              <a:rPr lang="en-US" dirty="0" smtClean="0"/>
              <a:t>yang  </a:t>
            </a:r>
            <a:r>
              <a:rPr lang="en-US" dirty="0" err="1" smtClean="0"/>
              <a:t>disediakan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Word</a:t>
            </a:r>
            <a:r>
              <a:rPr lang="id-ID" dirty="0" smtClean="0"/>
              <a:t> </a:t>
            </a:r>
            <a:r>
              <a:rPr lang="en-US" dirty="0" smtClean="0"/>
              <a:t>2000.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Toolbar	</a:t>
            </a:r>
            <a:r>
              <a:rPr lang="en-US" dirty="0" err="1" smtClean="0"/>
              <a:t>ini</a:t>
            </a:r>
            <a:r>
              <a:rPr lang="en-US" dirty="0" smtClean="0"/>
              <a:t>	</a:t>
            </a:r>
            <a:r>
              <a:rPr lang="en-US" dirty="0" err="1" smtClean="0"/>
              <a:t>berisi</a:t>
            </a:r>
            <a:r>
              <a:rPr lang="en-US" dirty="0" smtClean="0"/>
              <a:t>	</a:t>
            </a:r>
            <a:r>
              <a:rPr lang="en-US" dirty="0" err="1" smtClean="0"/>
              <a:t>kumpulan</a:t>
            </a:r>
            <a:r>
              <a:rPr lang="en-US" dirty="0" smtClean="0"/>
              <a:t>	icon-icon</a:t>
            </a:r>
            <a:r>
              <a:rPr lang="id-ID" dirty="0" smtClean="0"/>
              <a:t>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berfungsi</a:t>
            </a:r>
            <a:r>
              <a:rPr lang="id-ID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Word 2000. </a:t>
            </a:r>
            <a:endParaRPr lang="id-ID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sz="1800" b="1" dirty="0" smtClean="0"/>
              <a:t>			            </a:t>
            </a:r>
            <a:r>
              <a:rPr lang="en-US" sz="1800" b="1" dirty="0" err="1" smtClean="0"/>
              <a:t>Gambar</a:t>
            </a:r>
            <a:r>
              <a:rPr lang="en-US" sz="1800" b="1" dirty="0" smtClean="0"/>
              <a:t> 2.6. </a:t>
            </a:r>
            <a:r>
              <a:rPr lang="en-US" sz="1800" dirty="0" smtClean="0"/>
              <a:t>Toolbar Formatting</a:t>
            </a:r>
            <a:r>
              <a:rPr lang="id-ID" sz="1800" dirty="0" smtClean="0"/>
              <a:t> </a:t>
            </a:r>
            <a:r>
              <a:rPr lang="en-US" sz="1800" dirty="0" smtClean="0"/>
              <a:t> </a:t>
            </a:r>
            <a:endParaRPr lang="id-ID" sz="1800" dirty="0" smtClean="0"/>
          </a:p>
          <a:p>
            <a:pPr algn="just"/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786322"/>
            <a:ext cx="5781697" cy="68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1142976" y="642918"/>
            <a:ext cx="2500330" cy="928694"/>
          </a:xfrm>
          <a:prstGeom prst="cloudCallout">
            <a:avLst/>
          </a:prstGeom>
          <a:solidFill>
            <a:srgbClr val="99FF99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Toolbar Formatting</a:t>
            </a:r>
            <a:endParaRPr lang="id-ID" sz="2400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7224" y="571480"/>
            <a:ext cx="3714776" cy="5857916"/>
          </a:xfrm>
          <a:solidFill>
            <a:srgbClr val="99FF99"/>
          </a:solidFill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sesuai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namanya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bagian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berfungsi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sebagai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alat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bantu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dalam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penentuan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 margin  (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batas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)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.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Apakah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batas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kiri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kanan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paragraph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lain-lain.   Ruler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atur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ukurannya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apakah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centimeter,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inchi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millimeter, points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atau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pica.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Untuk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menentukan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ukuran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dilakukan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cara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: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menu tool,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lalu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Options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kotak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dialog option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general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kotak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pilihan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measurement units 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tentukan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jenis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pengukuran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yang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diinginkan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lalu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 OK. </a:t>
            </a:r>
            <a:endParaRPr lang="id-ID" dirty="0" smtClean="0"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endParaRPr lang="id-ID" dirty="0"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857233"/>
            <a:ext cx="4114800" cy="4357718"/>
          </a:xfrm>
          <a:solidFill>
            <a:srgbClr val="99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  <a:scene3d>
              <a:camera prst="perspectiveHeroicExtremeLeftFacing"/>
              <a:lightRig rig="threePt" dir="t"/>
            </a:scene3d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just">
              <a:buNone/>
            </a:pPr>
            <a:r>
              <a:rPr lang="id-ID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berfungsi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menggeser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Jika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menggeser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kiri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kanan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gunakan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horizontal scroll bar,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menggeser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atas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bawah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gunakan</a:t>
            </a:r>
            <a:r>
              <a:rPr lang="en-US" sz="3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vertical scroll bar.</a:t>
            </a:r>
            <a:endParaRPr lang="id-ID" sz="34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id-ID" dirty="0"/>
          </a:p>
        </p:txBody>
      </p:sp>
      <p:sp>
        <p:nvSpPr>
          <p:cNvPr id="5" name="Cloud Callout 4"/>
          <p:cNvSpPr/>
          <p:nvPr/>
        </p:nvSpPr>
        <p:spPr>
          <a:xfrm>
            <a:off x="1000100" y="642918"/>
            <a:ext cx="1785950" cy="71438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600"/>
            </a:solidFill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RULER</a:t>
            </a:r>
            <a:endParaRPr lang="id-ID" sz="2400" dirty="0">
              <a:solidFill>
                <a:srgbClr val="66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714876" y="928670"/>
            <a:ext cx="2500330" cy="92869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SCROLLBAR</a:t>
            </a:r>
            <a:endParaRPr lang="id-ID" sz="2400" dirty="0">
              <a:solidFill>
                <a:srgbClr val="FF0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8600" b="1" dirty="0" err="1" smtClean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urlz MT" pitchFamily="82" charset="0"/>
              </a:rPr>
              <a:t>Mengakhiri</a:t>
            </a:r>
            <a:r>
              <a:rPr lang="en-US" sz="8600" b="1" dirty="0" smtClean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urlz MT" pitchFamily="82" charset="0"/>
              </a:rPr>
              <a:t> Word 2000</a:t>
            </a:r>
            <a:endParaRPr lang="id-ID" sz="8600" dirty="0" smtClean="0">
              <a:effectLst>
                <a:glow rad="101600">
                  <a:srgbClr val="FF9933">
                    <a:alpha val="60000"/>
                  </a:srgbClr>
                </a:glow>
              </a:effectLst>
              <a:latin typeface="Curlz MT" pitchFamily="82" charset="0"/>
            </a:endParaRP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Jika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Anda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telah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selesai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bekerja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	Word	2000,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Anda</a:t>
            </a:r>
            <a:r>
              <a:rPr lang="id-ID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mengakhirinya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menggunakan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langkah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berikut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;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1.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Simpan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terlebih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dahulu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Anda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.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2.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Kemudian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pilih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salah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satu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langkah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untuk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mengakhiri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penggunaan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Word 2000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berikut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;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•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Pilih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File, Exit,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atau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•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Klil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tombol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Close  (X)  yang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berada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pojok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kanan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atas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jendela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Word,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atau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•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Klik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ganda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icon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kontrol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menu yang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berada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pojok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kiri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atas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jendela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atau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•	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Tekan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tombol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Alt+F4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3. 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Tunggu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sampai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jendela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 Word 2000 </a:t>
            </a:r>
            <a:r>
              <a:rPr lang="en-US" dirty="0" err="1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ditutup</a:t>
            </a: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>.</a:t>
            </a:r>
            <a:endParaRPr lang="id-ID" dirty="0" smtClean="0"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newsflash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ccentric Std" pitchFamily="50" charset="0"/>
              </a:rPr>
              <a:t>Bekerja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ccentric Std" pitchFamily="50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ccentric Std" pitchFamily="50" charset="0"/>
              </a:rPr>
              <a:t>Dengan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ccentric Std" pitchFamily="50" charset="0"/>
              </a:rPr>
              <a:t> Word 2000</a:t>
            </a:r>
            <a:endParaRPr lang="id-ID" dirty="0"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Eccentric St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71546"/>
            <a:ext cx="7715304" cy="5786454"/>
          </a:xfr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Membuat</a:t>
            </a:r>
            <a:r>
              <a:rPr lang="en-US" sz="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 </a:t>
            </a: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Dokumen</a:t>
            </a:r>
            <a:r>
              <a:rPr lang="en-US" sz="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 </a:t>
            </a: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Baru</a:t>
            </a:r>
            <a:endParaRPr lang="id-ID" sz="3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Lucida Calligraphy" pitchFamily="66" charset="0"/>
            </a:endParaRPr>
          </a:p>
          <a:p>
            <a:pPr algn="just">
              <a:buNone/>
            </a:pPr>
            <a:r>
              <a:rPr lang="id-I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</a:p>
          <a:p>
            <a:pPr algn="just">
              <a:buNone/>
            </a:pPr>
            <a:r>
              <a:rPr lang="id-I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Sewaktu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mengaktifkan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program Word 2000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otomatis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dibuka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baru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document1.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merubah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dilakukan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saat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penyimpanan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Lalu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bagaimana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caranya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membuka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baru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disaat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Word 2000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telah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aktif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mengerjakan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dokumen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lain) ?.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Misalnya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sekarang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sedang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mengetik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suatu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dokumen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‘Promosi.doc’,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saat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lupa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belum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mengetik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tugas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lalu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ingin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mengerjakan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tugas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dahulu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baru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mengerjakan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dokumen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‘Promosi.doc’.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Bagaimana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caranya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membuka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lembar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kerja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baru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?.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dua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yaitu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;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id-I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Mengaktifkan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Word 2000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menu Start (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lihat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sub menu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memulai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Word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2000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diatas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Jika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pilih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berarti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mengaktifkan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2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Word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2000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berbeda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cara</a:t>
            </a:r>
            <a:endParaRPr lang="id-I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  <p:transition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6">
                <a:lumMod val="60000"/>
                <a:lumOff val="40000"/>
                <a:alpha val="73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2.  </a:t>
            </a:r>
            <a:r>
              <a:rPr lang="id-ID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	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Meng-klik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menu File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lalu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pilih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klik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New, (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atau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langsung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meng-klik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icon new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dengan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lambang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selembar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kertas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maka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akan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muncul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layar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,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Gambar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id-ID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	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2.7).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r>
              <a:rPr lang="en-US" b="1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Gambar</a:t>
            </a:r>
            <a:r>
              <a:rPr lang="en-US" b="1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2.7.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Membuat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Dokumen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Baru</a:t>
            </a:r>
            <a:r>
              <a:rPr lang="id-ID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pada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kotak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dialog New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pilih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tab general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klik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Blank Document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lalu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klik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OK.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 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Pada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layar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ini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kita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jugadapat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membuka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berbagai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format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surat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, memo, web pages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 lain 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sebagainya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.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Untuk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melihat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masing-masingnya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kita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tinggal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meng-klik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jenis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format  yang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diinginkan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yang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terletak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sejajar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</a:t>
            </a:r>
            <a:r>
              <a:rPr lang="en-US" dirty="0" err="1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dengan</a:t>
            </a:r>
            <a:r>
              <a:rPr lang="en-US" dirty="0" smtClean="0">
                <a:effectLst>
                  <a:glow rad="101600">
                    <a:srgbClr val="996633">
                      <a:alpha val="60000"/>
                    </a:srgbClr>
                  </a:glow>
                </a:effectLst>
                <a:latin typeface="Harlow Solid Italic" pitchFamily="82" charset="0"/>
              </a:rPr>
              <a:t> tab general.</a:t>
            </a:r>
            <a:endParaRPr lang="id-ID" dirty="0" smtClean="0">
              <a:effectLst>
                <a:glow rad="101600">
                  <a:srgbClr val="996633">
                    <a:alpha val="60000"/>
                  </a:srgbClr>
                </a:glow>
              </a:effectLst>
              <a:latin typeface="Harlow Solid Italic" pitchFamily="82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4357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0"/>
            <a:ext cx="928662" cy="428604"/>
          </a:xfrm>
          <a:prstGeom prst="smileyFac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miley Face 5"/>
          <p:cNvSpPr/>
          <p:nvPr/>
        </p:nvSpPr>
        <p:spPr>
          <a:xfrm>
            <a:off x="0" y="6429396"/>
            <a:ext cx="857224" cy="428604"/>
          </a:xfrm>
          <a:prstGeom prst="smileyFace">
            <a:avLst>
              <a:gd name="adj" fmla="val -4653"/>
            </a:avLst>
          </a:prstGeom>
          <a:solidFill>
            <a:srgbClr val="99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miley Face 6"/>
          <p:cNvSpPr/>
          <p:nvPr/>
        </p:nvSpPr>
        <p:spPr>
          <a:xfrm>
            <a:off x="8286776" y="6429396"/>
            <a:ext cx="857224" cy="428604"/>
          </a:xfrm>
          <a:prstGeom prst="smileyFace">
            <a:avLst>
              <a:gd name="adj" fmla="val -4653"/>
            </a:avLst>
          </a:prstGeom>
          <a:solidFill>
            <a:srgbClr val="99FF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Smiley Face 7"/>
          <p:cNvSpPr/>
          <p:nvPr/>
        </p:nvSpPr>
        <p:spPr>
          <a:xfrm>
            <a:off x="8215338" y="0"/>
            <a:ext cx="928662" cy="428604"/>
          </a:xfrm>
          <a:prstGeom prst="smileyFace">
            <a:avLst>
              <a:gd name="adj" fmla="val 4653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6633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257676" cy="5554683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err="1" smtClean="0"/>
              <a:t>Menggeser</a:t>
            </a:r>
            <a:r>
              <a:rPr lang="en-US" b="1" dirty="0" smtClean="0"/>
              <a:t> Insertion Point (</a:t>
            </a:r>
            <a:r>
              <a:rPr lang="en-US" b="1" dirty="0" err="1" smtClean="0"/>
              <a:t>kursor</a:t>
            </a:r>
            <a:r>
              <a:rPr lang="en-US" b="1" dirty="0" smtClean="0"/>
              <a:t>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Insertion point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, </a:t>
            </a:r>
            <a:r>
              <a:rPr lang="en-US" dirty="0" err="1" smtClean="0"/>
              <a:t>perbedaanya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. </a:t>
            </a:r>
            <a:r>
              <a:rPr lang="en-US" dirty="0" err="1" smtClean="0"/>
              <a:t>Kalau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insertion point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(I) yang </a:t>
            </a:r>
            <a:r>
              <a:rPr lang="en-US" dirty="0" err="1" smtClean="0"/>
              <a:t>berkedip-kedip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id-ID" dirty="0" smtClean="0"/>
              <a:t> </a:t>
            </a:r>
            <a:r>
              <a:rPr lang="en-US" dirty="0" smtClean="0"/>
              <a:t>windows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rebah</a:t>
            </a:r>
            <a:r>
              <a:rPr lang="en-US" dirty="0" smtClean="0"/>
              <a:t> (-) yang </a:t>
            </a:r>
            <a:r>
              <a:rPr lang="en-US" dirty="0" err="1" smtClean="0"/>
              <a:t>berkedip-kedip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aplikasi</a:t>
            </a:r>
            <a:r>
              <a:rPr lang="en-US" dirty="0" smtClean="0"/>
              <a:t>   DOS.  Insertion  point  </a:t>
            </a:r>
            <a:r>
              <a:rPr lang="en-US" dirty="0" err="1" smtClean="0"/>
              <a:t>berfungsi</a:t>
            </a:r>
            <a:r>
              <a:rPr lang="en-US" dirty="0" smtClean="0"/>
              <a:t> 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penunjuk</a:t>
            </a:r>
            <a:r>
              <a:rPr lang="en-US" dirty="0" smtClean="0"/>
              <a:t>  </a:t>
            </a:r>
            <a:r>
              <a:rPr lang="en-US" dirty="0" err="1" smtClean="0"/>
              <a:t>lokasi</a:t>
            </a:r>
            <a:r>
              <a:rPr lang="en-US" dirty="0" smtClean="0"/>
              <a:t> 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pengetikan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Agar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menggeser</a:t>
            </a:r>
            <a:r>
              <a:rPr lang="en-US" dirty="0" smtClean="0"/>
              <a:t> insertion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b="1" dirty="0" err="1" smtClean="0"/>
              <a:t>Tabel</a:t>
            </a:r>
            <a:r>
              <a:rPr lang="en-US" b="1" dirty="0" smtClean="0"/>
              <a:t> 2.1. </a:t>
            </a:r>
            <a:r>
              <a:rPr lang="en-US" dirty="0" err="1" smtClean="0"/>
              <a:t>Mengeser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id-ID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14356"/>
            <a:ext cx="403860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Right Arrow 10"/>
          <p:cNvSpPr/>
          <p:nvPr/>
        </p:nvSpPr>
        <p:spPr>
          <a:xfrm>
            <a:off x="3571868" y="5500702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checker dir="vert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Disamping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perintah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atas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juga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mengeser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insertion  point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menggunakan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mouse,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cara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meng-klik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daerah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diinginkan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tentunya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hal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hanya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lakukan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yang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tampak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saja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mengatasi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juga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menggunakan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tombol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vertical scroll bar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horizontal scroll bar yang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terdapat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bagian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kanan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bawah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symbol  </a:t>
            </a:r>
            <a:r>
              <a:rPr lang="id-ID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Ingat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: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Tombol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hanya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berfungsi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id-ID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menggeser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layar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bukan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memindahkan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insertion point. Cara yang paling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cepat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adalah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;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Klik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menu Edit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Pilih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Klik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Submenu Go To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Maka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tampil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jendela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Find and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Replace,seperti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Gambar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2.8.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sz="2900" b="1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	       </a:t>
            </a:r>
            <a:r>
              <a:rPr lang="en-US" sz="2900" b="1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Gambar</a:t>
            </a:r>
            <a:r>
              <a:rPr lang="en-US" sz="2900" b="1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2.8. </a:t>
            </a:r>
            <a:r>
              <a:rPr lang="en-US" sz="2900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Jendela</a:t>
            </a:r>
            <a:r>
              <a:rPr lang="en-US" sz="2900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Find and Replace</a:t>
            </a:r>
            <a:r>
              <a:rPr lang="id-ID" sz="2900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900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2900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kotak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pilihan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go to what,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menentukan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jenis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pemindahan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diinginkan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Misalkan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klik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Line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Enter line number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isikan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20,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lalu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klik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go to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6. 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Maka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insertion point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sekarang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berada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baris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dirty="0" smtClean="0">
                <a:ln>
                  <a:solidFill>
                    <a:srgbClr val="6633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20. </a:t>
            </a:r>
            <a:endParaRPr lang="id-ID" dirty="0" smtClean="0">
              <a:ln>
                <a:solidFill>
                  <a:srgbClr val="6633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4914903" cy="14287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plit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  <a:solidFill>
            <a:srgbClr val="66FF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id-ID" b="1" dirty="0" smtClean="0"/>
              <a:t>	 </a:t>
            </a:r>
            <a:r>
              <a:rPr lang="en-US" sz="7300" b="1" dirty="0" err="1" smtClean="0">
                <a:ln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ueva Std Cond" pitchFamily="50" charset="0"/>
              </a:rPr>
              <a:t>Memisahkan</a:t>
            </a:r>
            <a:r>
              <a:rPr lang="en-US" sz="7300" b="1" dirty="0" smtClean="0">
                <a:ln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ueva Std Cond" pitchFamily="50" charset="0"/>
              </a:rPr>
              <a:t> &amp; </a:t>
            </a:r>
            <a:r>
              <a:rPr lang="en-US" sz="7300" b="1" dirty="0" err="1" smtClean="0">
                <a:ln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ueva Std Cond" pitchFamily="50" charset="0"/>
              </a:rPr>
              <a:t>Menggabungkan</a:t>
            </a:r>
            <a:r>
              <a:rPr lang="en-US" sz="7300" b="1" dirty="0" smtClean="0">
                <a:ln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ueva Std Cond" pitchFamily="50" charset="0"/>
              </a:rPr>
              <a:t> </a:t>
            </a:r>
            <a:r>
              <a:rPr lang="en-US" sz="7300" b="1" dirty="0" err="1" smtClean="0">
                <a:ln>
                  <a:solidFill>
                    <a:srgbClr val="FFFF00"/>
                  </a:solidFill>
                </a:ln>
                <a:solidFill>
                  <a:srgbClr val="66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ueva Std Cond" pitchFamily="50" charset="0"/>
              </a:rPr>
              <a:t>Paragraf</a:t>
            </a:r>
            <a:endParaRPr lang="id-ID" sz="7300" dirty="0" smtClean="0">
              <a:ln>
                <a:solidFill>
                  <a:srgbClr val="FFFF00"/>
                </a:solidFill>
              </a:ln>
              <a:solidFill>
                <a:srgbClr val="66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ueva Std Cond" pitchFamily="50" charset="0"/>
            </a:endParaRP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Paragraf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adalah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sekumpulan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kalimat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yang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mengandung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makna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tertentu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dan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tidak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dapat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dipisah-pisahkan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Jika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mengetik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dengan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mesin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tik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kita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menekan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enter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untuk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mengakhiri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setiap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barisnya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tetapi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tidak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begitu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halnya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dalam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Word 2000.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Word 2000, 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penekanan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tombol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enter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hanya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dilakukan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jika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kita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ingin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berpindah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ke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berikutnya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. 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Bagaimana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halnya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kalau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kalau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kita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tidak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sengaja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menekan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tombol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enter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padahal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belum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ingin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pindah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ke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berikutnya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atau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kita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ingin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misahkan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satu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menjadi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dua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.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•	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Memisahkan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Letakkan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insertion point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kalimat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yang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akan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dipisahkan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lalu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tekanlah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tombol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enter.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•	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Menggabungkan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Menggabungkan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dapat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dilakukan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dengan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menghapus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lambang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enter </a:t>
            </a:r>
            <a:r>
              <a:rPr lang="id-ID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yang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terdapat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akhir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suatu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paragraph.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Untuk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memunculkan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lambang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ini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layar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kerja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,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kliklah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icon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tersebut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yang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terdapat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pada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toolbar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standar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.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Perhatikan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Gambar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2.9.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endParaRPr lang="id-ID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 </a:t>
            </a:r>
            <a:r>
              <a:rPr lang="id-ID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			</a:t>
            </a:r>
          </a:p>
          <a:p>
            <a:pPr algn="just">
              <a:buNone/>
            </a:pPr>
            <a:r>
              <a:rPr lang="id-ID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			   </a:t>
            </a:r>
            <a:r>
              <a:rPr lang="en-US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Gambar</a:t>
            </a:r>
            <a:r>
              <a:rPr lang="en-US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2.9.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Menggabungkan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Paragraf</a:t>
            </a:r>
            <a:r>
              <a:rPr lang="id-ID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igh Tower Text" pitchFamily="18" charset="0"/>
              </a:rPr>
              <a:t> </a:t>
            </a:r>
            <a:endParaRPr lang="id-ID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52149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643438" cy="6572272"/>
          </a:xfrm>
          <a:prstGeom prst="cloudCallout">
            <a:avLst>
              <a:gd name="adj1" fmla="val 47156"/>
              <a:gd name="adj2" fmla="val 30608"/>
            </a:avLst>
          </a:prstGeom>
          <a:solidFill>
            <a:schemeClr val="bg2"/>
          </a:solidFill>
          <a:ln w="76200">
            <a:solidFill>
              <a:srgbClr val="9966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err="1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Menandai</a:t>
            </a:r>
            <a:r>
              <a:rPr lang="en-US" sz="12800" b="1" dirty="0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 </a:t>
            </a:r>
            <a:r>
              <a:rPr lang="en-US" sz="12800" b="1" dirty="0" err="1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Teks</a:t>
            </a:r>
            <a:r>
              <a:rPr lang="en-US" sz="12800" b="1" dirty="0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 (</a:t>
            </a:r>
            <a:r>
              <a:rPr lang="en-US" sz="12800" b="1" dirty="0" err="1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blok</a:t>
            </a:r>
            <a:r>
              <a:rPr lang="en-US" sz="12800" b="1" dirty="0" smtClean="0">
                <a:ln>
                  <a:solidFill>
                    <a:srgbClr val="FFFF66"/>
                  </a:solidFill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</a:effectLst>
              </a:rPr>
              <a:t>)</a:t>
            </a:r>
            <a:endParaRPr lang="id-ID" sz="12800" dirty="0" smtClean="0">
              <a:ln>
                <a:solidFill>
                  <a:srgbClr val="FFFF66"/>
                </a:solidFill>
              </a:ln>
              <a:solidFill>
                <a:srgbClr val="996633"/>
              </a:solidFill>
              <a:effectLst>
                <a:glow rad="101600">
                  <a:srgbClr val="99FF99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id-ID" sz="6400" dirty="0" smtClean="0"/>
              <a:t>	</a:t>
            </a:r>
            <a:r>
              <a:rPr lang="en-US" sz="6400" dirty="0" err="1" smtClean="0"/>
              <a:t>Jika</a:t>
            </a:r>
            <a:r>
              <a:rPr lang="en-US" sz="6400" dirty="0" smtClean="0"/>
              <a:t>  </a:t>
            </a:r>
            <a:r>
              <a:rPr lang="en-US" sz="6400" dirty="0" err="1" smtClean="0"/>
              <a:t>kita</a:t>
            </a:r>
            <a:r>
              <a:rPr lang="en-US" sz="6400" dirty="0" smtClean="0"/>
              <a:t>  </a:t>
            </a:r>
            <a:r>
              <a:rPr lang="en-US" sz="6400" dirty="0" err="1" smtClean="0"/>
              <a:t>ingin</a:t>
            </a:r>
            <a:r>
              <a:rPr lang="en-US" sz="6400" dirty="0" smtClean="0"/>
              <a:t>  </a:t>
            </a:r>
            <a:r>
              <a:rPr lang="en-US" sz="6400" dirty="0" err="1" smtClean="0"/>
              <a:t>mengcopy</a:t>
            </a:r>
            <a:r>
              <a:rPr lang="en-US" sz="6400" dirty="0" smtClean="0"/>
              <a:t>,  </a:t>
            </a:r>
            <a:r>
              <a:rPr lang="en-US" sz="6400" dirty="0" err="1" smtClean="0"/>
              <a:t>memindahkan</a:t>
            </a:r>
            <a:r>
              <a:rPr lang="en-US" sz="6400" dirty="0" smtClean="0"/>
              <a:t>,  </a:t>
            </a:r>
            <a:r>
              <a:rPr lang="en-US" sz="6400" dirty="0" err="1" smtClean="0"/>
              <a:t>atau</a:t>
            </a:r>
            <a:r>
              <a:rPr lang="en-US" sz="6400" dirty="0" smtClean="0"/>
              <a:t>  </a:t>
            </a:r>
            <a:r>
              <a:rPr lang="en-US" sz="6400" dirty="0" err="1" smtClean="0"/>
              <a:t>menghapus</a:t>
            </a:r>
            <a:r>
              <a:rPr lang="en-US" sz="6400" dirty="0" smtClean="0"/>
              <a:t>  </a:t>
            </a:r>
            <a:r>
              <a:rPr lang="en-US" sz="6400" dirty="0" err="1" smtClean="0"/>
              <a:t>sekelompok</a:t>
            </a:r>
            <a:r>
              <a:rPr lang="en-US" sz="6400" dirty="0" smtClean="0"/>
              <a:t> </a:t>
            </a:r>
            <a:r>
              <a:rPr lang="en-US" sz="6400" dirty="0" err="1" smtClean="0"/>
              <a:t>kalimat</a:t>
            </a:r>
            <a:r>
              <a:rPr lang="en-US" sz="6400" dirty="0" smtClean="0"/>
              <a:t> </a:t>
            </a:r>
            <a:r>
              <a:rPr lang="en-US" sz="6400" dirty="0" err="1" smtClean="0"/>
              <a:t>maka</a:t>
            </a:r>
            <a:r>
              <a:rPr lang="en-US" sz="6400" dirty="0" smtClean="0"/>
              <a:t>  </a:t>
            </a:r>
            <a:r>
              <a:rPr lang="en-US" sz="6400" dirty="0" err="1" smtClean="0"/>
              <a:t>kita</a:t>
            </a:r>
            <a:r>
              <a:rPr lang="en-US" sz="6400" dirty="0" smtClean="0"/>
              <a:t> </a:t>
            </a:r>
            <a:r>
              <a:rPr lang="en-US" sz="6400" dirty="0" err="1" smtClean="0"/>
              <a:t>sebaiknya</a:t>
            </a:r>
            <a:r>
              <a:rPr lang="en-US" sz="6400" dirty="0" smtClean="0"/>
              <a:t> </a:t>
            </a:r>
            <a:r>
              <a:rPr lang="en-US" sz="6400" dirty="0" err="1" smtClean="0"/>
              <a:t>menandai</a:t>
            </a:r>
            <a:r>
              <a:rPr lang="en-US" sz="6400" dirty="0" smtClean="0"/>
              <a:t> </a:t>
            </a:r>
            <a:r>
              <a:rPr lang="en-US" sz="6400" dirty="0" err="1" smtClean="0"/>
              <a:t>teks</a:t>
            </a:r>
            <a:r>
              <a:rPr lang="en-US" sz="6400" dirty="0" smtClean="0"/>
              <a:t> </a:t>
            </a:r>
            <a:r>
              <a:rPr lang="en-US" sz="6400" dirty="0" err="1" smtClean="0"/>
              <a:t>tersebut</a:t>
            </a:r>
            <a:r>
              <a:rPr lang="en-US" sz="6400" dirty="0" smtClean="0"/>
              <a:t> </a:t>
            </a:r>
            <a:r>
              <a:rPr lang="en-US" sz="6400" dirty="0" err="1" smtClean="0"/>
              <a:t>terlebih</a:t>
            </a:r>
            <a:r>
              <a:rPr lang="en-US" sz="6400" dirty="0" smtClean="0"/>
              <a:t> </a:t>
            </a:r>
            <a:r>
              <a:rPr lang="en-US" sz="6400" dirty="0" err="1" smtClean="0"/>
              <a:t>dahulu</a:t>
            </a:r>
            <a:r>
              <a:rPr lang="en-US" sz="6400" dirty="0" smtClean="0"/>
              <a:t> </a:t>
            </a:r>
            <a:r>
              <a:rPr lang="en-US" sz="6400" dirty="0" err="1" smtClean="0"/>
              <a:t>dengan</a:t>
            </a:r>
            <a:r>
              <a:rPr lang="en-US" sz="6400" dirty="0" smtClean="0"/>
              <a:t> </a:t>
            </a:r>
            <a:r>
              <a:rPr lang="en-US" sz="6400" dirty="0" err="1" smtClean="0"/>
              <a:t>tujuan</a:t>
            </a:r>
            <a:r>
              <a:rPr lang="en-US" sz="6400" dirty="0" smtClean="0"/>
              <a:t> </a:t>
            </a:r>
            <a:r>
              <a:rPr lang="en-US" sz="6400" dirty="0" err="1" smtClean="0"/>
              <a:t>untuk</a:t>
            </a:r>
            <a:r>
              <a:rPr lang="en-US" sz="6400" dirty="0" smtClean="0"/>
              <a:t> </a:t>
            </a:r>
            <a:r>
              <a:rPr lang="en-US" sz="6400" dirty="0" err="1" smtClean="0"/>
              <a:t>mempercepat</a:t>
            </a:r>
            <a:r>
              <a:rPr lang="en-US" sz="6400" dirty="0" smtClean="0"/>
              <a:t> </a:t>
            </a:r>
            <a:r>
              <a:rPr lang="en-US" sz="6400" dirty="0" err="1" smtClean="0"/>
              <a:t>proses</a:t>
            </a:r>
            <a:r>
              <a:rPr lang="en-US" sz="6400" dirty="0" smtClean="0"/>
              <a:t>. </a:t>
            </a:r>
            <a:r>
              <a:rPr lang="en-US" sz="6400" dirty="0" err="1" smtClean="0"/>
              <a:t>Menandai</a:t>
            </a:r>
            <a:r>
              <a:rPr lang="en-US" sz="6400" dirty="0" smtClean="0"/>
              <a:t> </a:t>
            </a:r>
            <a:r>
              <a:rPr lang="en-US" sz="6400" dirty="0" err="1" smtClean="0"/>
              <a:t>teks</a:t>
            </a:r>
            <a:r>
              <a:rPr lang="en-US" sz="6400" dirty="0" smtClean="0"/>
              <a:t> </a:t>
            </a:r>
            <a:r>
              <a:rPr lang="en-US" sz="6400" dirty="0" err="1" smtClean="0"/>
              <a:t>berarti</a:t>
            </a:r>
            <a:r>
              <a:rPr lang="en-US" sz="6400" dirty="0" smtClean="0"/>
              <a:t> </a:t>
            </a:r>
            <a:r>
              <a:rPr lang="en-US" sz="6400" dirty="0" err="1" smtClean="0"/>
              <a:t>kita</a:t>
            </a:r>
            <a:r>
              <a:rPr lang="en-US" sz="6400" dirty="0" smtClean="0"/>
              <a:t> </a:t>
            </a:r>
            <a:r>
              <a:rPr lang="en-US" sz="6400" dirty="0" err="1" smtClean="0"/>
              <a:t>mem-blok</a:t>
            </a:r>
            <a:r>
              <a:rPr lang="en-US" sz="6400" dirty="0" smtClean="0"/>
              <a:t> </a:t>
            </a:r>
            <a:r>
              <a:rPr lang="en-US" sz="6400" dirty="0" err="1" smtClean="0"/>
              <a:t>suatu</a:t>
            </a:r>
            <a:r>
              <a:rPr lang="en-US" sz="6400" dirty="0" smtClean="0"/>
              <a:t> </a:t>
            </a:r>
            <a:r>
              <a:rPr lang="en-US" sz="6400" dirty="0" err="1" smtClean="0"/>
              <a:t>teks</a:t>
            </a:r>
            <a:r>
              <a:rPr lang="en-US" sz="6400" dirty="0" smtClean="0"/>
              <a:t> </a:t>
            </a:r>
            <a:r>
              <a:rPr lang="en-US" sz="6400" dirty="0" err="1" smtClean="0"/>
              <a:t>sehingga</a:t>
            </a:r>
            <a:r>
              <a:rPr lang="en-US" sz="6400" dirty="0" smtClean="0"/>
              <a:t> </a:t>
            </a:r>
            <a:r>
              <a:rPr lang="en-US" sz="6400" dirty="0" err="1" smtClean="0"/>
              <a:t>warnanya</a:t>
            </a:r>
            <a:r>
              <a:rPr lang="en-US" sz="6400" dirty="0" smtClean="0"/>
              <a:t> </a:t>
            </a:r>
            <a:r>
              <a:rPr lang="en-US" sz="6400" dirty="0" err="1" smtClean="0"/>
              <a:t>berbeda</a:t>
            </a:r>
            <a:r>
              <a:rPr lang="en-US" sz="6400" dirty="0" smtClean="0"/>
              <a:t> </a:t>
            </a:r>
            <a:r>
              <a:rPr lang="en-US" sz="6400" dirty="0" err="1" smtClean="0"/>
              <a:t>dengan</a:t>
            </a:r>
            <a:r>
              <a:rPr lang="en-US" sz="6400" dirty="0" smtClean="0"/>
              <a:t> yang lain. </a:t>
            </a:r>
            <a:r>
              <a:rPr lang="en-US" sz="6400" dirty="0" err="1" smtClean="0"/>
              <a:t>Menandai</a:t>
            </a:r>
            <a:r>
              <a:rPr lang="en-US" sz="6400" dirty="0" smtClean="0"/>
              <a:t> </a:t>
            </a:r>
            <a:r>
              <a:rPr lang="en-US" sz="6400" dirty="0" err="1" smtClean="0"/>
              <a:t>suatu</a:t>
            </a:r>
            <a:r>
              <a:rPr lang="en-US" sz="6400" dirty="0" smtClean="0"/>
              <a:t> </a:t>
            </a:r>
            <a:r>
              <a:rPr lang="en-US" sz="6400" dirty="0" err="1" smtClean="0"/>
              <a:t>teks</a:t>
            </a:r>
            <a:r>
              <a:rPr lang="en-US" sz="6400" dirty="0" smtClean="0"/>
              <a:t> </a:t>
            </a:r>
            <a:r>
              <a:rPr lang="en-US" sz="6400" dirty="0" err="1" smtClean="0"/>
              <a:t>dapat</a:t>
            </a:r>
            <a:r>
              <a:rPr lang="en-US" sz="6400" dirty="0" smtClean="0"/>
              <a:t> </a:t>
            </a:r>
            <a:r>
              <a:rPr lang="en-US" sz="6400" dirty="0" err="1" smtClean="0"/>
              <a:t>kita</a:t>
            </a:r>
            <a:r>
              <a:rPr lang="en-US" sz="6400" dirty="0" smtClean="0"/>
              <a:t> </a:t>
            </a:r>
            <a:r>
              <a:rPr lang="en-US" sz="6400" dirty="0" err="1" smtClean="0"/>
              <a:t>lakukan</a:t>
            </a:r>
            <a:r>
              <a:rPr lang="en-US" sz="6400" dirty="0" smtClean="0"/>
              <a:t> </a:t>
            </a:r>
            <a:r>
              <a:rPr lang="en-US" sz="6400" dirty="0" err="1" smtClean="0"/>
              <a:t>dengan</a:t>
            </a:r>
            <a:r>
              <a:rPr lang="en-US" sz="6400" dirty="0" smtClean="0"/>
              <a:t> </a:t>
            </a:r>
            <a:r>
              <a:rPr lang="en-US" sz="6400" dirty="0" err="1" smtClean="0"/>
              <a:t>dua</a:t>
            </a:r>
            <a:r>
              <a:rPr lang="en-US" sz="6400" dirty="0" smtClean="0"/>
              <a:t> </a:t>
            </a:r>
            <a:r>
              <a:rPr lang="en-US" sz="6400" dirty="0" err="1" smtClean="0"/>
              <a:t>cara</a:t>
            </a:r>
            <a:r>
              <a:rPr lang="en-US" sz="6400" dirty="0" smtClean="0"/>
              <a:t> :</a:t>
            </a:r>
            <a:endParaRPr lang="id-ID" sz="6400" dirty="0" smtClean="0"/>
          </a:p>
          <a:p>
            <a:pPr>
              <a:buNone/>
            </a:pPr>
            <a:endParaRPr lang="id-ID" sz="6400" dirty="0" smtClean="0"/>
          </a:p>
          <a:p>
            <a:pPr>
              <a:buNone/>
            </a:pPr>
            <a:r>
              <a:rPr lang="en-US" sz="6400" dirty="0" smtClean="0"/>
              <a:t> </a:t>
            </a:r>
            <a:r>
              <a:rPr lang="id-ID" sz="6400" dirty="0" smtClean="0"/>
              <a:t>1. </a:t>
            </a:r>
            <a:r>
              <a:rPr lang="en-US" sz="6400" dirty="0" err="1" smtClean="0"/>
              <a:t>Menggunakan</a:t>
            </a:r>
            <a:r>
              <a:rPr lang="en-US" sz="6400" dirty="0" smtClean="0"/>
              <a:t> Keyboard, </a:t>
            </a:r>
            <a:r>
              <a:rPr lang="en-US" sz="6400" dirty="0" err="1" smtClean="0"/>
              <a:t>tombol</a:t>
            </a:r>
            <a:r>
              <a:rPr lang="en-US" sz="6400" dirty="0" smtClean="0"/>
              <a:t> yang </a:t>
            </a:r>
            <a:r>
              <a:rPr lang="en-US" sz="6400" dirty="0" err="1" smtClean="0"/>
              <a:t>digunakan</a:t>
            </a:r>
            <a:r>
              <a:rPr lang="en-US" sz="6400" dirty="0" smtClean="0"/>
              <a:t> </a:t>
            </a:r>
            <a:r>
              <a:rPr lang="en-US" sz="6400" dirty="0" err="1" smtClean="0"/>
              <a:t>adalah</a:t>
            </a:r>
            <a:r>
              <a:rPr lang="en-US" sz="6400" dirty="0" smtClean="0"/>
              <a:t> ;</a:t>
            </a:r>
            <a:endParaRPr lang="id-ID" sz="6400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6" name="Content Placeholder 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428624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MICROSOFT WORD?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Microsoft </a:t>
            </a:r>
            <a:r>
              <a:rPr lang="en-US" dirty="0"/>
              <a:t>Word (MS Word) </a:t>
            </a:r>
            <a:r>
              <a:rPr lang="en-US" dirty="0" err="1"/>
              <a:t>merupakan</a:t>
            </a:r>
            <a:r>
              <a:rPr lang="en-US" dirty="0"/>
              <a:t> program </a:t>
            </a:r>
            <a:r>
              <a:rPr lang="en-US" dirty="0" err="1"/>
              <a:t>pengolah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dibandingkan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program  </a:t>
            </a:r>
            <a:r>
              <a:rPr lang="en-US" dirty="0" err="1"/>
              <a:t>pengolah</a:t>
            </a:r>
            <a:r>
              <a:rPr lang="en-US" dirty="0"/>
              <a:t>  </a:t>
            </a:r>
            <a:r>
              <a:rPr lang="en-US" dirty="0" err="1"/>
              <a:t>kata</a:t>
            </a:r>
            <a:r>
              <a:rPr lang="en-US" dirty="0"/>
              <a:t>  </a:t>
            </a:r>
            <a:r>
              <a:rPr lang="en-US" dirty="0" err="1"/>
              <a:t>lainnya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WordStar,  AmiPro,  WordPerfect  </a:t>
            </a:r>
            <a:r>
              <a:rPr lang="en-US" dirty="0" err="1"/>
              <a:t>dan</a:t>
            </a:r>
            <a:r>
              <a:rPr lang="en-US" dirty="0"/>
              <a:t>  lain-lain.  Hal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dipengaruhi</a:t>
            </a:r>
            <a:r>
              <a:rPr lang="en-US" dirty="0"/>
              <a:t>  </a:t>
            </a:r>
            <a:r>
              <a:rPr lang="en-US" dirty="0" err="1"/>
              <a:t>oleh</a:t>
            </a:r>
            <a:r>
              <a:rPr lang="en-US" dirty="0"/>
              <a:t> 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 yang  </a:t>
            </a:r>
            <a:r>
              <a:rPr lang="en-US" dirty="0" err="1"/>
              <a:t>disediakan</a:t>
            </a:r>
            <a:r>
              <a:rPr lang="en-US" dirty="0"/>
              <a:t>,  </a:t>
            </a:r>
            <a:r>
              <a:rPr lang="en-US" dirty="0" err="1"/>
              <a:t>kemudahan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,  </a:t>
            </a:r>
            <a:r>
              <a:rPr lang="en-US" dirty="0" err="1"/>
              <a:t>hasil</a:t>
            </a:r>
            <a:r>
              <a:rPr lang="en-US" dirty="0"/>
              <a:t>  yang  </a:t>
            </a:r>
            <a:r>
              <a:rPr lang="en-US" dirty="0" err="1"/>
              <a:t>diperoleh</a:t>
            </a:r>
            <a:r>
              <a:rPr lang="en-US" dirty="0"/>
              <a:t>, </a:t>
            </a:r>
            <a:r>
              <a:rPr lang="en-US" dirty="0" err="1"/>
              <a:t>tampilan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id-ID" dirty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Microsoft </a:t>
            </a:r>
            <a:r>
              <a:rPr lang="en-US" dirty="0"/>
              <a:t>Word,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Word 2000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perobahan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disana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internet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setiap</a:t>
            </a:r>
            <a:r>
              <a:rPr lang="en-US" dirty="0"/>
              <a:t>  program   </a:t>
            </a:r>
            <a:r>
              <a:rPr lang="en-US" dirty="0" err="1"/>
              <a:t>aplikasinya</a:t>
            </a:r>
            <a:r>
              <a:rPr lang="en-US" dirty="0"/>
              <a:t>.  </a:t>
            </a:r>
            <a:r>
              <a:rPr lang="en-US" dirty="0" err="1"/>
              <a:t>Kemampuan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membuat</a:t>
            </a:r>
            <a:r>
              <a:rPr lang="en-US" dirty="0"/>
              <a:t> 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menyisipkan</a:t>
            </a:r>
            <a:r>
              <a:rPr lang="en-US" dirty="0"/>
              <a:t> program lain </a:t>
            </a:r>
            <a:r>
              <a:rPr lang="en-US" dirty="0" err="1"/>
              <a:t>ke</a:t>
            </a:r>
            <a:r>
              <a:rPr lang="en-US" dirty="0"/>
              <a:t> program Word  2000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akan</a:t>
            </a:r>
            <a:endParaRPr lang="id-ID" dirty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bahas</a:t>
            </a:r>
            <a:r>
              <a:rPr lang="en-US" dirty="0" smtClean="0"/>
              <a:t>  </a:t>
            </a:r>
            <a:r>
              <a:rPr lang="en-US" dirty="0" err="1"/>
              <a:t>lebih</a:t>
            </a:r>
            <a:r>
              <a:rPr lang="en-US" dirty="0"/>
              <a:t>  </a:t>
            </a:r>
            <a:r>
              <a:rPr lang="en-US" dirty="0" err="1"/>
              <a:t>lanjut</a:t>
            </a:r>
            <a:r>
              <a:rPr lang="en-US" dirty="0"/>
              <a:t>, 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menghantarkan</a:t>
            </a:r>
            <a:r>
              <a:rPr lang="en-US" dirty="0"/>
              <a:t>  Word  2000  </a:t>
            </a:r>
            <a:r>
              <a:rPr lang="en-US" dirty="0" err="1"/>
              <a:t>sebagai</a:t>
            </a:r>
            <a:r>
              <a:rPr lang="en-US" dirty="0"/>
              <a:t>  program  </a:t>
            </a:r>
            <a:r>
              <a:rPr lang="en-US" dirty="0" err="1" smtClean="0"/>
              <a:t>aplikasi</a:t>
            </a:r>
            <a:r>
              <a:rPr lang="id-ID" dirty="0" smtClean="0"/>
              <a:t>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/>
              <a:t>kata</a:t>
            </a:r>
            <a:r>
              <a:rPr lang="en-US" dirty="0"/>
              <a:t> yang </a:t>
            </a:r>
            <a:r>
              <a:rPr lang="en-US" dirty="0" err="1"/>
              <a:t>mutakhir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ransition>
    <p:newsflash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7290" y="571480"/>
            <a:ext cx="6500858" cy="5715040"/>
          </a:xfrm>
          <a:solidFill>
            <a:srgbClr val="FFFF66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2.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Menggunakan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Mouse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id-ID" sz="1900" b="1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			</a:t>
            </a:r>
            <a:r>
              <a:rPr lang="en-US" sz="1900" b="1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Tabel</a:t>
            </a:r>
            <a:r>
              <a:rPr lang="en-US" sz="1900" b="1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2.3. </a:t>
            </a:r>
            <a:r>
              <a:rPr lang="en-US" sz="1900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Menggunakan</a:t>
            </a:r>
            <a:r>
              <a:rPr lang="en-US" sz="1900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Mouse</a:t>
            </a:r>
            <a:endParaRPr lang="id-ID" sz="1900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/>
            </a:r>
            <a:b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endParaRPr lang="id-ID" b="1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endParaRPr lang="id-ID" b="1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en-US" b="1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Catatan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:Selection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bar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adalah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bagian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yang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terletak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di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sebelah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kiri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margin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kiri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.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id-ID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	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Untuk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membatalkan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penandaan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suatu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teks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kliklah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disembarang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tempat</a:t>
            </a:r>
            <a:r>
              <a:rPr lang="en-US" dirty="0" smtClean="0">
                <a:solidFill>
                  <a:srgbClr val="0070C0"/>
                </a:solidFill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.</a:t>
            </a:r>
            <a:endParaRPr lang="id-ID" dirty="0" smtClean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endParaRPr lang="id-ID" dirty="0">
              <a:solidFill>
                <a:srgbClr val="0070C0"/>
              </a:solidFill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28736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5714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Meng</a:t>
            </a:r>
            <a:r>
              <a:rPr lang="en-US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-copy, </a:t>
            </a:r>
            <a:r>
              <a:rPr lang="en-US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Menghapus</a:t>
            </a:r>
            <a:r>
              <a:rPr lang="en-US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 &amp; </a:t>
            </a:r>
            <a:r>
              <a:rPr lang="en-US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Memindahkan</a:t>
            </a:r>
            <a:r>
              <a:rPr lang="en-US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 </a:t>
            </a:r>
            <a:r>
              <a:rPr lang="en-US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Teks</a:t>
            </a:r>
            <a:endParaRPr lang="id-ID" sz="2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214974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Meng</a:t>
            </a:r>
            <a:r>
              <a:rPr lang="en-US" dirty="0" smtClean="0"/>
              <a:t>-copy </a:t>
            </a:r>
            <a:r>
              <a:rPr lang="en-US" dirty="0" err="1" smtClean="0"/>
              <a:t>Teks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-copy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Copy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copy)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Pindahkan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pengcopian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Paste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paste)</a:t>
            </a:r>
            <a:endParaRPr lang="id-ID" dirty="0" smtClean="0"/>
          </a:p>
          <a:p>
            <a:pPr algn="just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Tekan</a:t>
            </a:r>
            <a:r>
              <a:rPr lang="en-US" dirty="0" smtClean="0"/>
              <a:t>   </a:t>
            </a:r>
            <a:r>
              <a:rPr lang="en-US" dirty="0" err="1" smtClean="0"/>
              <a:t>Ctrl+Drag</a:t>
            </a:r>
            <a:r>
              <a:rPr lang="en-US" dirty="0" smtClean="0"/>
              <a:t>   </a:t>
            </a:r>
            <a:r>
              <a:rPr lang="en-US" dirty="0" err="1" smtClean="0"/>
              <a:t>teks</a:t>
            </a:r>
            <a:r>
              <a:rPr lang="en-US" dirty="0" smtClean="0"/>
              <a:t>   </a:t>
            </a:r>
            <a:r>
              <a:rPr lang="en-US" dirty="0" err="1" smtClean="0"/>
              <a:t>tersebut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  </a:t>
            </a:r>
            <a:r>
              <a:rPr lang="en-US" dirty="0" err="1" smtClean="0"/>
              <a:t>geser</a:t>
            </a:r>
            <a:r>
              <a:rPr lang="en-US" dirty="0" smtClean="0"/>
              <a:t>   mouse   </a:t>
            </a:r>
            <a:r>
              <a:rPr lang="en-US" dirty="0" err="1" smtClean="0"/>
              <a:t>kelokasi</a:t>
            </a:r>
            <a:r>
              <a:rPr lang="en-US" dirty="0" smtClean="0"/>
              <a:t>  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pengcopian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lain;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dicopy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Ctrl+C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Bawa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Ctrl+V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     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Cut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Cut,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gunting</a:t>
            </a:r>
            <a:r>
              <a:rPr lang="en-US" dirty="0" smtClean="0"/>
              <a:t>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495800" cy="628652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Delete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    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Cut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Cut)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Pindahkan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menu Edit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Paste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Paste)</a:t>
            </a:r>
            <a:endParaRPr lang="id-ID" dirty="0" smtClean="0"/>
          </a:p>
          <a:p>
            <a:pPr algn="just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Drag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mouse </a:t>
            </a:r>
            <a:r>
              <a:rPr lang="en-US" dirty="0" err="1" smtClean="0"/>
              <a:t>kelokasi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id-ID" dirty="0" smtClean="0"/>
          </a:p>
          <a:p>
            <a:pPr algn="just">
              <a:buNone/>
            </a:pP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cara</a:t>
            </a:r>
            <a:r>
              <a:rPr lang="en-US" i="1" dirty="0" smtClean="0"/>
              <a:t> lain;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Ctrl+X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Bawa</a:t>
            </a:r>
            <a:r>
              <a:rPr lang="en-US" dirty="0" smtClean="0"/>
              <a:t> insertion point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Ctrl+V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</p:txBody>
      </p:sp>
    </p:spTree>
  </p:cSld>
  <p:clrMapOvr>
    <a:masterClrMapping/>
  </p:clrMapOvr>
  <p:transition>
    <p:wedg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00">
                <a:alpha val="4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7643866" cy="5643602"/>
          </a:xfrm>
          <a:prstGeom prst="frame">
            <a:avLst/>
          </a:prstGeom>
          <a:solidFill>
            <a:srgbClr val="FF99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convex"/>
          </a:sp3d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membatalkan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perintah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dilakukan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sbb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menu Edit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Undo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cukup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meng-klik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icon undo (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panah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melengkung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ke-kiri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toolbar standard).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menekan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tombol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Ctrl+Z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mengulangi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perintah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dilakukan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sbb</a:t>
            </a:r>
            <a:r>
              <a:rPr lang="en-US" u="sng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menu Edit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Redo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cukup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meng-klik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icon redo (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panah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melengkung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ke-kanan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dirty="0" smtClean="0">
                <a:ln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toolbar standard).</a:t>
            </a:r>
            <a:endParaRPr lang="id-ID" dirty="0" smtClean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id-ID" dirty="0">
              <a:ln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66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Menyimpan Dokumen</a:t>
            </a:r>
            <a:endParaRPr lang="id-ID" b="1" dirty="0">
              <a:solidFill>
                <a:srgbClr val="66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5614998" cy="55007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(document)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harddisk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disket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File, Save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Ctrl+S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document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kali, </a:t>
            </a:r>
            <a:r>
              <a:rPr lang="en-US" dirty="0" err="1" smtClean="0"/>
              <a:t>kotak</a:t>
            </a:r>
            <a:r>
              <a:rPr lang="en-US" dirty="0" smtClean="0"/>
              <a:t> dialog Save As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2.13.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b="1" dirty="0" smtClean="0"/>
              <a:t>	</a:t>
            </a:r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b="1" dirty="0" smtClean="0"/>
              <a:t>	</a:t>
            </a:r>
          </a:p>
          <a:p>
            <a:pPr algn="just">
              <a:buNone/>
            </a:pPr>
            <a:r>
              <a:rPr lang="id-ID" b="1" dirty="0" smtClean="0"/>
              <a:t>		</a:t>
            </a:r>
            <a:r>
              <a:rPr lang="en-US" b="1" dirty="0" err="1" smtClean="0"/>
              <a:t>Gambar</a:t>
            </a:r>
            <a:r>
              <a:rPr lang="en-US" b="1" dirty="0" smtClean="0"/>
              <a:t> 2.13. </a:t>
            </a:r>
            <a:r>
              <a:rPr lang="en-US" dirty="0" err="1" smtClean="0"/>
              <a:t>kotak</a:t>
            </a:r>
            <a:r>
              <a:rPr lang="en-US" dirty="0" smtClean="0"/>
              <a:t> dialog Save As</a:t>
            </a:r>
            <a:r>
              <a:rPr lang="id-ID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2" y="1142984"/>
            <a:ext cx="4286248" cy="47149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Save in,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drive </a:t>
            </a:r>
            <a:r>
              <a:rPr lang="en-US" dirty="0" err="1" smtClean="0"/>
              <a:t>atau</a:t>
            </a:r>
            <a:r>
              <a:rPr lang="en-US" dirty="0" smtClean="0"/>
              <a:t> folder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File name,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4. 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Save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penyimpanannya</a:t>
            </a:r>
            <a:r>
              <a:rPr lang="en-US" dirty="0" smtClean="0"/>
              <a:t>. </a:t>
            </a:r>
            <a:r>
              <a:rPr lang="en-US" dirty="0" err="1" smtClean="0"/>
              <a:t>Catatan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1. 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Save in </a:t>
            </a:r>
            <a:r>
              <a:rPr lang="en-US" dirty="0" err="1" smtClean="0"/>
              <a:t>terdapat</a:t>
            </a:r>
            <a:r>
              <a:rPr lang="en-US" dirty="0" smtClean="0"/>
              <a:t> icon-icon </a:t>
            </a:r>
            <a:r>
              <a:rPr lang="en-US" dirty="0" err="1" smtClean="0"/>
              <a:t>alamat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meng-klik</a:t>
            </a:r>
            <a:r>
              <a:rPr lang="en-US" dirty="0" smtClean="0"/>
              <a:t> icon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icon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2.  </a:t>
            </a:r>
            <a:r>
              <a:rPr lang="en-US" dirty="0" err="1" smtClean="0"/>
              <a:t>Jika</a:t>
            </a:r>
            <a:r>
              <a:rPr lang="en-US" dirty="0" smtClean="0"/>
              <a:t>  </a:t>
            </a:r>
            <a:r>
              <a:rPr lang="en-US" dirty="0" err="1" smtClean="0"/>
              <a:t>diperlukan</a:t>
            </a:r>
            <a:r>
              <a:rPr lang="en-US" dirty="0" smtClean="0"/>
              <a:t>  </a:t>
            </a:r>
            <a:r>
              <a:rPr lang="en-US" dirty="0" err="1" smtClean="0"/>
              <a:t>Anda</a:t>
            </a:r>
            <a:r>
              <a:rPr lang="en-US" dirty="0" smtClean="0"/>
              <a:t>  </a:t>
            </a:r>
            <a:r>
              <a:rPr lang="en-US" dirty="0" err="1" smtClean="0"/>
              <a:t>juga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memilih</a:t>
            </a:r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bentuk</a:t>
            </a:r>
            <a:r>
              <a:rPr lang="en-US" dirty="0" smtClean="0"/>
              <a:t>  format </a:t>
            </a:r>
            <a:r>
              <a:rPr lang="en-US" dirty="0" err="1" smtClean="0"/>
              <a:t>penyimpanan</a:t>
            </a:r>
            <a:r>
              <a:rPr lang="en-US" dirty="0" smtClean="0"/>
              <a:t> file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Save as type.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Disamping</a:t>
            </a:r>
            <a:r>
              <a:rPr lang="en-US" dirty="0" smtClean="0"/>
              <a:t>  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atas</a:t>
            </a:r>
            <a:r>
              <a:rPr lang="en-US" dirty="0" smtClean="0"/>
              <a:t>,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juga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menyimpan</a:t>
            </a:r>
            <a:r>
              <a:rPr lang="en-US" dirty="0" smtClean="0"/>
              <a:t>  </a:t>
            </a:r>
            <a:r>
              <a:rPr lang="en-US" dirty="0" err="1" smtClean="0"/>
              <a:t>dokumen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 </a:t>
            </a:r>
            <a:r>
              <a:rPr lang="en-US" dirty="0" err="1" smtClean="0"/>
              <a:t>meng-klik</a:t>
            </a:r>
            <a:r>
              <a:rPr lang="en-US" dirty="0" smtClean="0"/>
              <a:t> icon save (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disket</a:t>
            </a:r>
            <a:r>
              <a:rPr lang="en-US" dirty="0" smtClean="0"/>
              <a:t>)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428868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blinds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2">
                <a:lumMod val="60000"/>
                <a:lumOff val="40000"/>
                <a:alpha val="3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186238" cy="6286544"/>
          </a:xfrm>
          <a:prstGeom prst="foldedCorner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 err="1" smtClean="0">
                <a:latin typeface="Monotype Corsiva" pitchFamily="66" charset="0"/>
              </a:rPr>
              <a:t>Membuka</a:t>
            </a:r>
            <a:r>
              <a:rPr lang="en-US" sz="3200" b="1" dirty="0" smtClean="0">
                <a:latin typeface="Monotype Corsiva" pitchFamily="66" charset="0"/>
              </a:rPr>
              <a:t> </a:t>
            </a:r>
            <a:r>
              <a:rPr lang="en-US" sz="3200" b="1" dirty="0" err="1" smtClean="0">
                <a:latin typeface="Monotype Corsiva" pitchFamily="66" charset="0"/>
              </a:rPr>
              <a:t>Dokumen</a:t>
            </a:r>
            <a:r>
              <a:rPr lang="en-US" sz="3200" b="1" dirty="0" smtClean="0">
                <a:latin typeface="Monotype Corsiva" pitchFamily="66" charset="0"/>
              </a:rPr>
              <a:t> Lama</a:t>
            </a:r>
            <a:endParaRPr lang="id-ID" sz="32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id-ID" sz="1800" dirty="0" smtClean="0">
                <a:latin typeface="Monotype Corsiva" pitchFamily="66" charset="0"/>
              </a:rPr>
              <a:t>	</a:t>
            </a:r>
            <a:r>
              <a:rPr lang="en-US" sz="1800" dirty="0" err="1" smtClean="0">
                <a:latin typeface="Monotype Corsiva" pitchFamily="66" charset="0"/>
              </a:rPr>
              <a:t>Banyak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cara</a:t>
            </a:r>
            <a:r>
              <a:rPr lang="en-US" sz="1800" dirty="0" smtClean="0">
                <a:latin typeface="Monotype Corsiva" pitchFamily="66" charset="0"/>
              </a:rPr>
              <a:t> yang </a:t>
            </a:r>
            <a:r>
              <a:rPr lang="en-US" sz="1800" dirty="0" err="1" smtClean="0">
                <a:latin typeface="Monotype Corsiva" pitchFamily="66" charset="0"/>
              </a:rPr>
              <a:t>dapat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kita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gunakan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err="1" smtClean="0">
                <a:latin typeface="Monotype Corsiva" pitchFamily="66" charset="0"/>
              </a:rPr>
              <a:t>untuk</a:t>
            </a:r>
            <a:r>
              <a:rPr lang="id-ID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membuka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kembali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dokumen</a:t>
            </a:r>
            <a:r>
              <a:rPr lang="en-US" sz="1800" dirty="0" smtClean="0">
                <a:latin typeface="Monotype Corsiva" pitchFamily="66" charset="0"/>
              </a:rPr>
              <a:t> lama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(yang </a:t>
            </a:r>
            <a:r>
              <a:rPr lang="en-US" sz="1800" dirty="0" err="1" smtClean="0">
                <a:latin typeface="Monotype Corsiva" pitchFamily="66" charset="0"/>
              </a:rPr>
              <a:t>pernah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disimpan</a:t>
            </a:r>
            <a:r>
              <a:rPr lang="en-US" sz="1800" dirty="0" smtClean="0">
                <a:latin typeface="Monotype Corsiva" pitchFamily="66" charset="0"/>
              </a:rPr>
              <a:t>).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 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1.  </a:t>
            </a:r>
            <a:r>
              <a:rPr lang="en-US" sz="1800" dirty="0" err="1" smtClean="0">
                <a:latin typeface="Monotype Corsiva" pitchFamily="66" charset="0"/>
              </a:rPr>
              <a:t>Menggunakan</a:t>
            </a:r>
            <a:r>
              <a:rPr lang="en-US" sz="1800" dirty="0" smtClean="0">
                <a:latin typeface="Monotype Corsiva" pitchFamily="66" charset="0"/>
              </a:rPr>
              <a:t> Menu File-Open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err="1" smtClean="0">
                <a:latin typeface="Monotype Corsiva" pitchFamily="66" charset="0"/>
              </a:rPr>
              <a:t>Dilakukan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dengan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cara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meng-klik</a:t>
            </a:r>
            <a:r>
              <a:rPr lang="en-US" sz="1800" dirty="0" smtClean="0">
                <a:latin typeface="Monotype Corsiva" pitchFamily="66" charset="0"/>
              </a:rPr>
              <a:t> menu File </a:t>
            </a:r>
            <a:r>
              <a:rPr lang="en-US" sz="1800" dirty="0" err="1" smtClean="0">
                <a:latin typeface="Monotype Corsiva" pitchFamily="66" charset="0"/>
              </a:rPr>
              <a:t>lalu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pilih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klik</a:t>
            </a:r>
            <a:r>
              <a:rPr lang="en-US" sz="1800" dirty="0" smtClean="0">
                <a:latin typeface="Monotype Corsiva" pitchFamily="66" charset="0"/>
              </a:rPr>
              <a:t> Open.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 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2.   </a:t>
            </a:r>
            <a:r>
              <a:rPr lang="en-US" sz="1800" dirty="0" err="1" smtClean="0">
                <a:latin typeface="Monotype Corsiva" pitchFamily="66" charset="0"/>
              </a:rPr>
              <a:t>Menggunakan</a:t>
            </a:r>
            <a:r>
              <a:rPr lang="en-US" sz="1800" dirty="0" smtClean="0">
                <a:latin typeface="Monotype Corsiva" pitchFamily="66" charset="0"/>
              </a:rPr>
              <a:t> Icon Open 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err="1" smtClean="0">
                <a:latin typeface="Monotype Corsiva" pitchFamily="66" charset="0"/>
              </a:rPr>
              <a:t>Dengan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cara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meng-klik</a:t>
            </a:r>
            <a:r>
              <a:rPr lang="en-US" sz="1800" dirty="0" smtClean="0">
                <a:latin typeface="Monotype Corsiva" pitchFamily="66" charset="0"/>
              </a:rPr>
              <a:t> icon open </a:t>
            </a:r>
            <a:r>
              <a:rPr lang="en-US" sz="1800" dirty="0" err="1" smtClean="0">
                <a:latin typeface="Monotype Corsiva" pitchFamily="66" charset="0"/>
              </a:rPr>
              <a:t>dengan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gambar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 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3.  </a:t>
            </a:r>
            <a:r>
              <a:rPr lang="en-US" sz="1800" dirty="0" err="1" smtClean="0">
                <a:latin typeface="Monotype Corsiva" pitchFamily="66" charset="0"/>
              </a:rPr>
              <a:t>Menggunakan</a:t>
            </a:r>
            <a:r>
              <a:rPr lang="en-US" sz="1800" dirty="0" smtClean="0">
                <a:latin typeface="Monotype Corsiva" pitchFamily="66" charset="0"/>
              </a:rPr>
              <a:t> Menu Documents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Cara </a:t>
            </a:r>
            <a:r>
              <a:rPr lang="en-US" sz="1800" dirty="0" err="1" smtClean="0">
                <a:latin typeface="Monotype Corsiva" pitchFamily="66" charset="0"/>
              </a:rPr>
              <a:t>ini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dilakukan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dengan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meng-klik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tombol</a:t>
            </a:r>
            <a:r>
              <a:rPr lang="en-US" sz="1800" dirty="0" smtClean="0">
                <a:latin typeface="Monotype Corsiva" pitchFamily="66" charset="0"/>
              </a:rPr>
              <a:t> Start yang </a:t>
            </a:r>
            <a:r>
              <a:rPr lang="en-US" sz="1800" dirty="0" err="1" smtClean="0">
                <a:latin typeface="Monotype Corsiva" pitchFamily="66" charset="0"/>
              </a:rPr>
              <a:t>ada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ditaskbar</a:t>
            </a:r>
            <a:r>
              <a:rPr lang="en-US" sz="1800" dirty="0" smtClean="0">
                <a:latin typeface="Monotype Corsiva" pitchFamily="66" charset="0"/>
              </a:rPr>
              <a:t>, </a:t>
            </a:r>
            <a:r>
              <a:rPr lang="en-US" sz="1800" dirty="0" err="1" smtClean="0">
                <a:latin typeface="Monotype Corsiva" pitchFamily="66" charset="0"/>
              </a:rPr>
              <a:t>pilih</a:t>
            </a:r>
            <a:r>
              <a:rPr lang="en-US" sz="1800" dirty="0" smtClean="0">
                <a:latin typeface="Monotype Corsiva" pitchFamily="66" charset="0"/>
              </a:rPr>
              <a:t> menu  Documents, </a:t>
            </a:r>
            <a:r>
              <a:rPr lang="en-US" sz="1800" dirty="0" err="1" smtClean="0">
                <a:latin typeface="Monotype Corsiva" pitchFamily="66" charset="0"/>
              </a:rPr>
              <a:t>maka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akan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muncul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sejumlah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nama</a:t>
            </a:r>
            <a:r>
              <a:rPr lang="en-US" sz="1800" dirty="0" smtClean="0">
                <a:latin typeface="Monotype Corsiva" pitchFamily="66" charset="0"/>
              </a:rPr>
              <a:t> file yang </a:t>
            </a:r>
            <a:r>
              <a:rPr lang="en-US" sz="1800" dirty="0" err="1" smtClean="0">
                <a:latin typeface="Monotype Corsiva" pitchFamily="66" charset="0"/>
              </a:rPr>
              <a:t>pernah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kita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buka</a:t>
            </a:r>
            <a:r>
              <a:rPr lang="en-US" sz="1800" dirty="0" smtClean="0">
                <a:latin typeface="Monotype Corsiva" pitchFamily="66" charset="0"/>
              </a:rPr>
              <a:t>. </a:t>
            </a:r>
            <a:r>
              <a:rPr lang="en-US" sz="1800" dirty="0" err="1" smtClean="0">
                <a:latin typeface="Monotype Corsiva" pitchFamily="66" charset="0"/>
              </a:rPr>
              <a:t>Klik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nama</a:t>
            </a:r>
            <a:r>
              <a:rPr lang="en-US" sz="1800" dirty="0" smtClean="0">
                <a:latin typeface="Monotype Corsiva" pitchFamily="66" charset="0"/>
              </a:rPr>
              <a:t> file yang </a:t>
            </a:r>
            <a:r>
              <a:rPr lang="en-US" sz="1800" dirty="0" err="1" smtClean="0">
                <a:latin typeface="Monotype Corsiva" pitchFamily="66" charset="0"/>
              </a:rPr>
              <a:t>akan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kita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buka</a:t>
            </a:r>
            <a:r>
              <a:rPr lang="en-US" sz="1800" dirty="0" smtClean="0">
                <a:latin typeface="Monotype Corsiva" pitchFamily="66" charset="0"/>
              </a:rPr>
              <a:t> </a:t>
            </a:r>
            <a:r>
              <a:rPr lang="en-US" sz="1800" dirty="0" err="1" smtClean="0">
                <a:latin typeface="Monotype Corsiva" pitchFamily="66" charset="0"/>
              </a:rPr>
              <a:t>tersebut</a:t>
            </a:r>
            <a:r>
              <a:rPr lang="en-US" sz="1800" dirty="0" smtClean="0">
                <a:latin typeface="Monotype Corsiva" pitchFamily="66" charset="0"/>
              </a:rPr>
              <a:t>.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1800" dirty="0" smtClean="0">
                <a:latin typeface="Monotype Corsiva" pitchFamily="66" charset="0"/>
              </a:rPr>
              <a:t> </a:t>
            </a:r>
            <a:endParaRPr lang="id-ID" sz="18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id-ID" sz="1800" dirty="0"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29190" y="0"/>
            <a:ext cx="3786214" cy="6357958"/>
          </a:xfrm>
          <a:prstGeom prst="teardrop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id-ID" sz="11100" b="1" dirty="0" smtClean="0">
                <a:latin typeface="Monotype Corsiva" pitchFamily="66" charset="0"/>
              </a:rPr>
              <a:t>	</a:t>
            </a:r>
            <a:r>
              <a:rPr lang="en-US" sz="11100" b="1" dirty="0" err="1" smtClean="0">
                <a:latin typeface="Monotype Corsiva" pitchFamily="66" charset="0"/>
              </a:rPr>
              <a:t>Menyimpan</a:t>
            </a:r>
            <a:r>
              <a:rPr lang="en-US" sz="11100" b="1" dirty="0" smtClean="0">
                <a:latin typeface="Monotype Corsiva" pitchFamily="66" charset="0"/>
              </a:rPr>
              <a:t> </a:t>
            </a:r>
            <a:r>
              <a:rPr lang="en-US" sz="11100" b="1" dirty="0" err="1" smtClean="0">
                <a:latin typeface="Monotype Corsiva" pitchFamily="66" charset="0"/>
              </a:rPr>
              <a:t>Dokumen</a:t>
            </a:r>
            <a:r>
              <a:rPr lang="en-US" sz="11100" b="1" dirty="0" smtClean="0">
                <a:latin typeface="Monotype Corsiva" pitchFamily="66" charset="0"/>
              </a:rPr>
              <a:t> </a:t>
            </a:r>
            <a:r>
              <a:rPr lang="en-US" sz="11100" b="1" dirty="0" err="1" smtClean="0">
                <a:latin typeface="Monotype Corsiva" pitchFamily="66" charset="0"/>
              </a:rPr>
              <a:t>Dengan</a:t>
            </a:r>
            <a:r>
              <a:rPr lang="en-US" sz="11100" b="1" dirty="0" smtClean="0">
                <a:latin typeface="Monotype Corsiva" pitchFamily="66" charset="0"/>
              </a:rPr>
              <a:t> </a:t>
            </a:r>
            <a:r>
              <a:rPr lang="en-US" sz="11100" b="1" dirty="0" err="1" smtClean="0">
                <a:latin typeface="Monotype Corsiva" pitchFamily="66" charset="0"/>
              </a:rPr>
              <a:t>Nama</a:t>
            </a:r>
            <a:r>
              <a:rPr lang="en-US" sz="11100" b="1" dirty="0" smtClean="0">
                <a:latin typeface="Monotype Corsiva" pitchFamily="66" charset="0"/>
              </a:rPr>
              <a:t> Lain</a:t>
            </a:r>
            <a:endParaRPr lang="id-ID" sz="111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id-ID" sz="5100" dirty="0" smtClean="0">
                <a:latin typeface="Monotype Corsiva" pitchFamily="66" charset="0"/>
              </a:rPr>
              <a:t>	</a:t>
            </a:r>
          </a:p>
          <a:p>
            <a:pPr algn="just">
              <a:buNone/>
            </a:pPr>
            <a:r>
              <a:rPr lang="id-ID" sz="5100" dirty="0" smtClean="0">
                <a:latin typeface="Monotype Corsiva" pitchFamily="66" charset="0"/>
              </a:rPr>
              <a:t>	</a:t>
            </a:r>
            <a:r>
              <a:rPr lang="en-US" sz="6000" dirty="0" err="1" smtClean="0">
                <a:latin typeface="Monotype Corsiva" pitchFamily="66" charset="0"/>
              </a:rPr>
              <a:t>Lembar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kerja</a:t>
            </a:r>
            <a:r>
              <a:rPr lang="en-US" sz="6000" dirty="0" smtClean="0">
                <a:latin typeface="Monotype Corsiva" pitchFamily="66" charset="0"/>
              </a:rPr>
              <a:t> (</a:t>
            </a:r>
            <a:r>
              <a:rPr lang="en-US" sz="6000" dirty="0" err="1" smtClean="0">
                <a:latin typeface="Monotype Corsiva" pitchFamily="66" charset="0"/>
              </a:rPr>
              <a:t>dokumen</a:t>
            </a:r>
            <a:r>
              <a:rPr lang="en-US" sz="6000" dirty="0" smtClean="0">
                <a:latin typeface="Monotype Corsiva" pitchFamily="66" charset="0"/>
              </a:rPr>
              <a:t>) yang </a:t>
            </a:r>
            <a:r>
              <a:rPr lang="en-US" sz="6000" dirty="0" err="1" smtClean="0">
                <a:latin typeface="Monotype Corsiva" pitchFamily="66" charset="0"/>
              </a:rPr>
              <a:t>pernah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disimpan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ingin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kita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simpan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lagi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dengan</a:t>
            </a:r>
            <a:endParaRPr lang="id-ID" sz="60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id-ID" sz="6000" dirty="0" smtClean="0">
                <a:latin typeface="Monotype Corsiva" pitchFamily="66" charset="0"/>
              </a:rPr>
              <a:t>	</a:t>
            </a:r>
            <a:r>
              <a:rPr lang="en-US" sz="6000" dirty="0" err="1" smtClean="0">
                <a:latin typeface="Monotype Corsiva" pitchFamily="66" charset="0"/>
              </a:rPr>
              <a:t>nama</a:t>
            </a:r>
            <a:r>
              <a:rPr lang="en-US" sz="6000" dirty="0" smtClean="0">
                <a:latin typeface="Monotype Corsiva" pitchFamily="66" charset="0"/>
              </a:rPr>
              <a:t>  lain  </a:t>
            </a:r>
            <a:r>
              <a:rPr lang="en-US" sz="6000" dirty="0" err="1" smtClean="0">
                <a:latin typeface="Monotype Corsiva" pitchFamily="66" charset="0"/>
              </a:rPr>
              <a:t>karena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ada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beberapa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perubahan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terhadap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dokumen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tersebut</a:t>
            </a:r>
            <a:r>
              <a:rPr lang="en-US" sz="6000" dirty="0" smtClean="0">
                <a:latin typeface="Monotype Corsiva" pitchFamily="66" charset="0"/>
              </a:rPr>
              <a:t>.  </a:t>
            </a:r>
            <a:r>
              <a:rPr lang="en-US" sz="6000" dirty="0" err="1" smtClean="0">
                <a:latin typeface="Monotype Corsiva" pitchFamily="66" charset="0"/>
              </a:rPr>
              <a:t>Untuk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menyimpan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dokumen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dengan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nama</a:t>
            </a:r>
            <a:r>
              <a:rPr lang="en-US" sz="6000" dirty="0" smtClean="0">
                <a:latin typeface="Monotype Corsiva" pitchFamily="66" charset="0"/>
              </a:rPr>
              <a:t>  lain  </a:t>
            </a:r>
            <a:r>
              <a:rPr lang="en-US" sz="6000" dirty="0" err="1" smtClean="0">
                <a:latin typeface="Monotype Corsiva" pitchFamily="66" charset="0"/>
              </a:rPr>
              <a:t>dapat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dilakukan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dengan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cara</a:t>
            </a:r>
            <a:r>
              <a:rPr lang="en-US" sz="6000" dirty="0" smtClean="0">
                <a:latin typeface="Monotype Corsiva" pitchFamily="66" charset="0"/>
              </a:rPr>
              <a:t>  </a:t>
            </a:r>
            <a:r>
              <a:rPr lang="en-US" sz="6000" dirty="0" err="1" smtClean="0">
                <a:latin typeface="Monotype Corsiva" pitchFamily="66" charset="0"/>
              </a:rPr>
              <a:t>meng-klik</a:t>
            </a:r>
            <a:r>
              <a:rPr lang="en-US" sz="6000" dirty="0" smtClean="0">
                <a:latin typeface="Monotype Corsiva" pitchFamily="66" charset="0"/>
              </a:rPr>
              <a:t> menu File </a:t>
            </a:r>
            <a:r>
              <a:rPr lang="en-US" sz="6000" dirty="0" err="1" smtClean="0">
                <a:latin typeface="Monotype Corsiva" pitchFamily="66" charset="0"/>
              </a:rPr>
              <a:t>lalu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pilih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dan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klik</a:t>
            </a:r>
            <a:r>
              <a:rPr lang="en-US" sz="6000" dirty="0" smtClean="0">
                <a:latin typeface="Monotype Corsiva" pitchFamily="66" charset="0"/>
              </a:rPr>
              <a:t> Save As. </a:t>
            </a:r>
            <a:r>
              <a:rPr lang="en-US" sz="6000" dirty="0" err="1" smtClean="0">
                <a:latin typeface="Monotype Corsiva" pitchFamily="66" charset="0"/>
              </a:rPr>
              <a:t>Kemudian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ketikkan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nama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baru</a:t>
            </a:r>
            <a:r>
              <a:rPr lang="en-US" sz="6000" dirty="0" smtClean="0">
                <a:latin typeface="Monotype Corsiva" pitchFamily="66" charset="0"/>
              </a:rPr>
              <a:t> yang </a:t>
            </a:r>
            <a:r>
              <a:rPr lang="en-US" sz="6000" dirty="0" err="1" smtClean="0">
                <a:latin typeface="Monotype Corsiva" pitchFamily="66" charset="0"/>
              </a:rPr>
              <a:t>dinginkan</a:t>
            </a:r>
            <a:r>
              <a:rPr lang="en-US" sz="6000" dirty="0" smtClean="0">
                <a:latin typeface="Monotype Corsiva" pitchFamily="66" charset="0"/>
              </a:rPr>
              <a:t>, </a:t>
            </a:r>
            <a:r>
              <a:rPr lang="en-US" sz="6000" dirty="0" err="1" smtClean="0">
                <a:latin typeface="Monotype Corsiva" pitchFamily="66" charset="0"/>
              </a:rPr>
              <a:t>lalu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klik</a:t>
            </a:r>
            <a:r>
              <a:rPr lang="en-US" sz="6000" dirty="0" smtClean="0">
                <a:latin typeface="Monotype Corsiva" pitchFamily="66" charset="0"/>
              </a:rPr>
              <a:t> Save </a:t>
            </a:r>
            <a:r>
              <a:rPr lang="en-US" sz="6000" dirty="0" err="1" smtClean="0">
                <a:latin typeface="Monotype Corsiva" pitchFamily="66" charset="0"/>
              </a:rPr>
              <a:t>untuk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memproses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penyimpanannya</a:t>
            </a:r>
            <a:r>
              <a:rPr lang="en-US" sz="6000" dirty="0" smtClean="0">
                <a:latin typeface="Monotype Corsiva" pitchFamily="66" charset="0"/>
              </a:rPr>
              <a:t>.</a:t>
            </a:r>
            <a:endParaRPr lang="id-ID" sz="60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6000" dirty="0" smtClean="0">
                <a:latin typeface="Monotype Corsiva" pitchFamily="66" charset="0"/>
              </a:rPr>
              <a:t> </a:t>
            </a:r>
            <a:endParaRPr lang="id-ID" sz="60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id-ID" sz="6000" dirty="0"/>
          </a:p>
        </p:txBody>
      </p:sp>
    </p:spTree>
  </p:cSld>
  <p:clrMapOvr>
    <a:masterClrMapping/>
  </p:clrMapOvr>
  <p:transition>
    <p:wheel spokes="3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sz="67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Pengaturan</a:t>
            </a:r>
            <a:r>
              <a:rPr lang="en-US" sz="67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</a:t>
            </a:r>
            <a:r>
              <a:rPr lang="en-US" sz="67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Dokumen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4400" b="1" dirty="0" err="1" smtClean="0"/>
              <a:t>Pengaturan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Halaman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Dokumen</a:t>
            </a:r>
            <a:r>
              <a:rPr lang="en-US" sz="4400" b="1" dirty="0" smtClean="0"/>
              <a:t> (Page Set-Up)</a:t>
            </a:r>
            <a:endParaRPr lang="id-ID" sz="4400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Agar </a:t>
            </a:r>
            <a:r>
              <a:rPr lang="en-US" dirty="0" err="1" smtClean="0"/>
              <a:t>dokumen</a:t>
            </a:r>
            <a:r>
              <a:rPr lang="en-US" dirty="0" smtClean="0"/>
              <a:t>  yang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kerjakan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dicetak</a:t>
            </a:r>
            <a:r>
              <a:rPr lang="en-US" dirty="0" smtClean="0"/>
              <a:t>  </a:t>
            </a:r>
            <a:r>
              <a:rPr lang="en-US" dirty="0" err="1" smtClean="0"/>
              <a:t>sesuai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yang  </a:t>
            </a:r>
            <a:r>
              <a:rPr lang="en-US" dirty="0" err="1" smtClean="0"/>
              <a:t>kita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inginkan</a:t>
            </a:r>
            <a:r>
              <a:rPr lang="en-US" dirty="0" smtClean="0"/>
              <a:t>,  </a:t>
            </a:r>
            <a:r>
              <a:rPr lang="en-US" dirty="0" err="1" smtClean="0"/>
              <a:t>maka</a:t>
            </a:r>
            <a:r>
              <a:rPr lang="en-US" dirty="0" smtClean="0"/>
              <a:t>  </a:t>
            </a:r>
            <a:r>
              <a:rPr lang="en-US" dirty="0" err="1" smtClean="0"/>
              <a:t>mutlak</a:t>
            </a:r>
            <a:r>
              <a:rPr lang="en-US" dirty="0" smtClean="0"/>
              <a:t>  </a:t>
            </a:r>
            <a:r>
              <a:rPr lang="en-US" dirty="0" err="1" smtClean="0"/>
              <a:t>diperlukan</a:t>
            </a:r>
            <a:r>
              <a:rPr lang="en-US" dirty="0" smtClean="0"/>
              <a:t>  </a:t>
            </a:r>
            <a:r>
              <a:rPr lang="en-US" dirty="0" err="1" smtClean="0"/>
              <a:t>pengetahuan</a:t>
            </a:r>
            <a:r>
              <a:rPr lang="en-US" dirty="0" smtClean="0"/>
              <a:t>  </a:t>
            </a:r>
            <a:r>
              <a:rPr lang="en-US" dirty="0" err="1" smtClean="0"/>
              <a:t>tentang</a:t>
            </a:r>
            <a:r>
              <a:rPr lang="en-US" dirty="0" smtClean="0"/>
              <a:t>  </a:t>
            </a:r>
            <a:r>
              <a:rPr lang="en-US" dirty="0" err="1" smtClean="0"/>
              <a:t>tata</a:t>
            </a:r>
            <a:r>
              <a:rPr lang="en-US" dirty="0" smtClean="0"/>
              <a:t>  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pengaturan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dokumen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.  </a:t>
            </a:r>
            <a:r>
              <a:rPr lang="en-US" dirty="0" err="1" smtClean="0"/>
              <a:t>Apa</a:t>
            </a:r>
            <a:r>
              <a:rPr lang="en-US" dirty="0" smtClean="0"/>
              <a:t>  </a:t>
            </a:r>
            <a:r>
              <a:rPr lang="en-US" dirty="0" err="1" smtClean="0"/>
              <a:t>saja</a:t>
            </a:r>
            <a:r>
              <a:rPr lang="en-US" dirty="0" smtClean="0"/>
              <a:t>  yang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lakukan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pengaturan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?.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menjawabnya</a:t>
            </a:r>
            <a:r>
              <a:rPr lang="en-US" dirty="0" smtClean="0"/>
              <a:t>, </a:t>
            </a:r>
            <a:r>
              <a:rPr lang="en-US" dirty="0" err="1" smtClean="0"/>
              <a:t>mari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Klik</a:t>
            </a:r>
            <a:r>
              <a:rPr lang="en-US" dirty="0" smtClean="0"/>
              <a:t> menu File,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Page Setup.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Page Setup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2.14.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b="1" dirty="0" smtClean="0"/>
              <a:t>			    </a:t>
            </a:r>
            <a:r>
              <a:rPr lang="en-US" b="1" dirty="0" err="1" smtClean="0"/>
              <a:t>Gambar</a:t>
            </a:r>
            <a:r>
              <a:rPr lang="en-US" b="1" dirty="0" smtClean="0"/>
              <a:t> 2.14. </a:t>
            </a:r>
            <a:r>
              <a:rPr lang="en-US" dirty="0" err="1" smtClean="0"/>
              <a:t>kotak</a:t>
            </a:r>
            <a:r>
              <a:rPr lang="en-US" dirty="0" smtClean="0"/>
              <a:t> dialog Page Setup</a:t>
            </a:r>
            <a:r>
              <a:rPr lang="id-ID" dirty="0" smtClean="0"/>
              <a:t> </a:t>
            </a: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setting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preview.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47863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286544"/>
          </a:xfrm>
          <a:ln w="38100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>
            <a:noAutofit/>
            <a:scene3d>
              <a:camera prst="perspectiveFront"/>
              <a:lightRig rig="threePt" dir="t"/>
            </a:scene3d>
          </a:bodyPr>
          <a:lstStyle/>
          <a:p>
            <a:pPr algn="just">
              <a:buNone/>
            </a:pP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Keterangan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: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1.  Tab Margin,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dalam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halaman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, headers, footers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pencetakan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model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buku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(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cetak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bolak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balik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).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 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menaikan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ukuran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klik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symbol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menurunkan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ukuran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klik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symbol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Top,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mengatur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dokumen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  Bottom,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mengatur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bawah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dokumen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bawah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Left,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dalam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kiri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dokumen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kiri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Right,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kanan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dokumen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kanan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Gutter,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memberikan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jarak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tertentu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kiri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dengan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tujuan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memberikan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lokasi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kosong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penjilidan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gutter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ini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kita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tentukan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pada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bagian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pilihan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Gutter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posistion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yang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menyediakan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dua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alternatif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, 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yaitu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kiri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(left)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atau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(top)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Header,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catatan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kepala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(header)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atas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•	Footer,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digunakan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untuk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pengaturan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posisi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catatan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kaki (footer)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mulai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dari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tepi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bawah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 </a:t>
            </a:r>
            <a:r>
              <a:rPr lang="en-US" sz="18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kertas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.</a:t>
            </a:r>
            <a:endParaRPr lang="id-ID" sz="18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  <a:p>
            <a:pPr algn="just">
              <a:buNone/>
            </a:pPr>
            <a: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/>
            </a:r>
            <a:b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</a:br>
            <a: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1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1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1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sz="1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1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endParaRPr lang="id-ID" sz="1800" dirty="0"/>
          </a:p>
        </p:txBody>
      </p:sp>
    </p:spTree>
  </p:cSld>
  <p:clrMapOvr>
    <a:masterClrMapping/>
  </p:clrMapOvr>
  <p:transition>
    <p:wheel spokes="3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alpha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NB. Header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footer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otomatis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tampil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setiap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halaman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dokumen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Seperti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jadi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header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adalah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kata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‘Microsoft Word’’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garis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tebal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dibawahnya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sedangkan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jadi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footer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adalah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tulisan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‘Labor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Komputer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Program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Ekstensi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FEUA’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nomor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halaman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garis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tebal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diatasnya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•	Mirror Margin,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pengaturan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batas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halaman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secara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timbal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balik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sehingga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dapat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dicetak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secara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timbal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balik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Biasanya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digunakan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jika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ingin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mencetak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dokumen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secara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timbal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balik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hasil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seperti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cetak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Jika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pilihan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aktifkan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tab margin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perubahan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pilihan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seperti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berikut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;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            </a:t>
            </a:r>
          </a:p>
          <a:p>
            <a:pPr algn="just">
              <a:buNone/>
            </a:pP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Gambar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2.15. Tab Margin</a:t>
            </a: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Perubahan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terjadi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option left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right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dimana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kedua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option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diganti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nama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Inside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Outside.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Inside,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digunakan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untuk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pengaturan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batas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dokumen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bagian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dalam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Outside,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digunakan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untuk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pengaturan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batas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dokumen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bagian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luar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•	2 pages per sheet,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artinya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option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digunakan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jika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ingin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mengatur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dokumen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agar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dicetak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dua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halaman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dalam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satu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kertas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7430"/>
            <a:ext cx="47149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dirty="0" smtClean="0"/>
              <a:t>2.  Tab  Paper  Size,  </a:t>
            </a:r>
            <a:r>
              <a:rPr lang="en-US" dirty="0" err="1" smtClean="0"/>
              <a:t>digunakan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pengaturan</a:t>
            </a:r>
            <a:r>
              <a:rPr lang="en-US" dirty="0" smtClean="0"/>
              <a:t>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kertas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b="1" dirty="0" smtClean="0"/>
              <a:t>			</a:t>
            </a:r>
          </a:p>
          <a:p>
            <a:pPr algn="just">
              <a:buNone/>
            </a:pPr>
            <a:r>
              <a:rPr lang="id-ID" b="1" dirty="0" smtClean="0"/>
              <a:t>				</a:t>
            </a:r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en-US" b="1" dirty="0" err="1" smtClean="0"/>
              <a:t>Gambar</a:t>
            </a:r>
            <a:r>
              <a:rPr lang="en-US" b="1" dirty="0" smtClean="0"/>
              <a:t> 2.16. </a:t>
            </a:r>
            <a:r>
              <a:rPr lang="en-US" dirty="0" smtClean="0"/>
              <a:t>Tab Paper Size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•	Paper size,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 </a:t>
            </a:r>
            <a:r>
              <a:rPr lang="en-US" dirty="0" err="1" smtClean="0"/>
              <a:t>simbol</a:t>
            </a:r>
            <a:r>
              <a:rPr lang="en-US" dirty="0" smtClean="0"/>
              <a:t>   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Word 2000. Kita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Word 2000,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pilihlah</a:t>
            </a:r>
            <a:r>
              <a:rPr lang="en-US" dirty="0" smtClean="0"/>
              <a:t> option Custom Size.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Width,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option custom size.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Height,  </a:t>
            </a:r>
            <a:r>
              <a:rPr lang="en-US" dirty="0" err="1" smtClean="0"/>
              <a:t>sama</a:t>
            </a:r>
            <a:r>
              <a:rPr lang="en-US" dirty="0" smtClean="0"/>
              <a:t>  </a:t>
            </a:r>
            <a:r>
              <a:rPr lang="en-US" dirty="0" err="1" smtClean="0"/>
              <a:t>halnya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width,  </a:t>
            </a:r>
            <a:r>
              <a:rPr lang="en-US" dirty="0" err="1" smtClean="0"/>
              <a:t>tapi</a:t>
            </a:r>
            <a:r>
              <a:rPr lang="en-US" dirty="0" smtClean="0"/>
              <a:t>  option 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digunakan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Tab Orientation,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menetukan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percetakan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714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art 5"/>
          <p:cNvSpPr/>
          <p:nvPr/>
        </p:nvSpPr>
        <p:spPr>
          <a:xfrm>
            <a:off x="214282" y="3429000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art 6"/>
          <p:cNvSpPr/>
          <p:nvPr/>
        </p:nvSpPr>
        <p:spPr>
          <a:xfrm>
            <a:off x="214282" y="2000240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Heart 7"/>
          <p:cNvSpPr/>
          <p:nvPr/>
        </p:nvSpPr>
        <p:spPr>
          <a:xfrm>
            <a:off x="1214414" y="1571612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Heart 8"/>
          <p:cNvSpPr/>
          <p:nvPr/>
        </p:nvSpPr>
        <p:spPr>
          <a:xfrm>
            <a:off x="285720" y="785794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Heart 11"/>
          <p:cNvSpPr/>
          <p:nvPr/>
        </p:nvSpPr>
        <p:spPr>
          <a:xfrm>
            <a:off x="714348" y="2928934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Heart 12"/>
          <p:cNvSpPr/>
          <p:nvPr/>
        </p:nvSpPr>
        <p:spPr>
          <a:xfrm>
            <a:off x="8572528" y="5143512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Heart 13"/>
          <p:cNvSpPr/>
          <p:nvPr/>
        </p:nvSpPr>
        <p:spPr>
          <a:xfrm>
            <a:off x="1428728" y="285728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Heart 14"/>
          <p:cNvSpPr/>
          <p:nvPr/>
        </p:nvSpPr>
        <p:spPr>
          <a:xfrm>
            <a:off x="0" y="5429264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Heart 15"/>
          <p:cNvSpPr/>
          <p:nvPr/>
        </p:nvSpPr>
        <p:spPr>
          <a:xfrm>
            <a:off x="285720" y="4429132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Heart 16"/>
          <p:cNvSpPr/>
          <p:nvPr/>
        </p:nvSpPr>
        <p:spPr>
          <a:xfrm>
            <a:off x="7572396" y="6072206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Heart 17"/>
          <p:cNvSpPr/>
          <p:nvPr/>
        </p:nvSpPr>
        <p:spPr>
          <a:xfrm>
            <a:off x="7643834" y="4643446"/>
            <a:ext cx="357190" cy="21431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Heart 18"/>
          <p:cNvSpPr/>
          <p:nvPr/>
        </p:nvSpPr>
        <p:spPr>
          <a:xfrm>
            <a:off x="8786810" y="785794"/>
            <a:ext cx="357190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Heart 19"/>
          <p:cNvSpPr/>
          <p:nvPr/>
        </p:nvSpPr>
        <p:spPr>
          <a:xfrm>
            <a:off x="8501090" y="1785926"/>
            <a:ext cx="357190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Heart 20"/>
          <p:cNvSpPr/>
          <p:nvPr/>
        </p:nvSpPr>
        <p:spPr>
          <a:xfrm>
            <a:off x="8143900" y="2857496"/>
            <a:ext cx="357190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2" name="Heart 21"/>
          <p:cNvSpPr/>
          <p:nvPr/>
        </p:nvSpPr>
        <p:spPr>
          <a:xfrm>
            <a:off x="8572528" y="3643314"/>
            <a:ext cx="357190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</p:cSld>
  <p:clrMapOvr>
    <a:masterClrMapping/>
  </p:clrMapOvr>
  <p:transition>
    <p:strips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cene3d>
            <a:camera prst="perspectiveFront"/>
            <a:lightRig rig="threePt" dir="t"/>
          </a:scene3d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just">
              <a:buNone/>
            </a:pPr>
            <a:endParaRPr lang="id-ID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Arah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dokumen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ini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terbagi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dua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yaitu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;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Portrait,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adalah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metode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dokumen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dengan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arah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tegak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(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vertikal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),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sedangkan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Landscape,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adalah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metode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dokumen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dengan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arah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melebar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(horizontal)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Apply to,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digunakan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untuk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menentukan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data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jenis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Pada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option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ini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terdapat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beberapa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option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lagi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sebagai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berikut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;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Whole  document,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artinya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margin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berlaku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untuk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seluruh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dokumen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This point forward,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artinya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dokumen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ini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berlaku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mulai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dari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yang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aktif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(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yaitu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pada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posisi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insertion point)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sampai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terakhir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This section,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artinya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margin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hanya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berlaku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pada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halaman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yang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aktif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saja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Selected text,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hanya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berfungsi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pada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teks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yang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ditandai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saja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•	Default,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digunakan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untuk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merubahan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pengaturan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setting yang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dibuat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tadi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ke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bentuk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default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dari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Word 2000.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 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 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3. 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Untuk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tab Paper Source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dan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Layout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coba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anda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pelajari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sendiri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Juice ITC" pitchFamily="82" charset="0"/>
              </a:rPr>
              <a:t>.</a:t>
            </a:r>
            <a:endParaRPr lang="id-ID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Juice ITC" pitchFamily="82" charset="0"/>
            </a:endParaRPr>
          </a:p>
          <a:p>
            <a:pPr algn="just">
              <a:buNone/>
            </a:pPr>
            <a: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/>
            </a:r>
            <a:br>
              <a:rPr lang="en-US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</a:br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</a:rPr>
              <a:t> </a:t>
            </a:r>
            <a:endParaRPr lang="id-ID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</a:rPr>
              <a:t> </a:t>
            </a:r>
            <a:endParaRPr lang="id-ID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endParaRPr lang="id-ID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id-ID" dirty="0" smtClean="0"/>
              <a:t>SEJARAH MICROSOFT WORD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60722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1981-1990</a:t>
            </a:r>
            <a:endParaRPr lang="id-ID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id-ID" sz="18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Banyak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ide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konsep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Word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diambil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3" tooltip="Bravos (halaman belum tersedia)"/>
              </a:rPr>
              <a:t>Bravos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pengolah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kata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berbasis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hlinkClick r:id="rId4" tooltip="GUI"/>
              </a:rPr>
              <a:t>grafik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pertama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dikembangkan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5" tooltip="Xerox"/>
              </a:rPr>
              <a:t>Xerox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6" tooltip="PARC (halaman belum tersedia)"/>
              </a:rPr>
              <a:t>Palo Alto Research Center (PARC)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Pencipta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Bravo,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7" tooltip="Charles Simonyi"/>
              </a:rPr>
              <a:t>Charles Simonyi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meninggalkan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8" tooltip="Xerox PARC (halaman belum tersedia)"/>
              </a:rPr>
              <a:t>Xerox PARC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pindah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ke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9" tooltip="Microsoft"/>
              </a:rPr>
              <a:t>Microsoft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0" tooltip="1981"/>
              </a:rPr>
              <a:t>1981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. Simonyi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juga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menggaet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1" tooltip="Richard Brodie (halaman belum tersedia)"/>
              </a:rPr>
              <a:t>Richard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hlinkClick r:id="rId11" tooltip="Richard Brodie (halaman belum tersedia)"/>
              </a:rPr>
              <a:t>Brodie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PARC.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2" tooltip="1 Februari"/>
              </a:rPr>
              <a:t>1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hlinkClick r:id="rId12" tooltip="1 Februari"/>
              </a:rPr>
              <a:t>Februari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3" tooltip="1983"/>
              </a:rPr>
              <a:t>1983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pengembangan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</a:rPr>
              <a:t>Multi-Tool Word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dimulai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d-ID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id-ID" sz="18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Setelah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diberi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nama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baru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Microsoft Word, Microsoft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menerbitkan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program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ini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4" tooltip="25 Oktober"/>
              </a:rPr>
              <a:t>25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hlinkClick r:id="rId14" tooltip="25 Oktober"/>
              </a:rPr>
              <a:t>Oktober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3" tooltip="1983"/>
              </a:rPr>
              <a:t>1983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5" tooltip="IBM PC"/>
              </a:rPr>
              <a:t>IBM PC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Saat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itu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dunia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pengolah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kata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dikuasai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oleh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6" tooltip="WordPerfect (halaman belum tersedia)"/>
              </a:rPr>
              <a:t>WordPerfect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juga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7" tooltip="WordStar"/>
              </a:rPr>
              <a:t>WordStar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d-ID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id-ID" sz="18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Word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memiliki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konsep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</a:rPr>
              <a:t>What You See Is What You Get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",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atau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hlinkClick r:id="rId18" tooltip="WYSIWYG"/>
              </a:rPr>
              <a:t>WYSIWYG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merupakan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program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pertama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dapat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menampilkan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cetak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tebal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cetak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miring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IBM PC. </a:t>
            </a:r>
            <a:endParaRPr lang="id-ID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00562" y="857232"/>
            <a:ext cx="4643438" cy="600076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</a:p>
          <a:p>
            <a:pPr algn="just">
              <a:buNone/>
            </a:pPr>
            <a:endParaRPr lang="id-ID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id-ID" sz="64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6400" b="1" dirty="0" smtClean="0">
                <a:solidFill>
                  <a:schemeClr val="accent2">
                    <a:lumMod val="50000"/>
                  </a:schemeClr>
                </a:solidFill>
              </a:rPr>
              <a:t>Word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juga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banyak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menggunakan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  <a:hlinkClick r:id="rId19" tooltip="Tetikus"/>
              </a:rPr>
              <a:t>tetikus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saat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itu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lazim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sehingga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mereka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menawarkan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paket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i="1" dirty="0">
                <a:solidFill>
                  <a:schemeClr val="accent2">
                    <a:lumMod val="50000"/>
                  </a:schemeClr>
                </a:solidFill>
              </a:rPr>
              <a:t>Word-with-Mouse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6400" b="1" i="1" dirty="0">
                <a:solidFill>
                  <a:schemeClr val="accent2">
                    <a:lumMod val="50000"/>
                  </a:schemeClr>
                </a:solidFill>
              </a:rPr>
              <a:t>Word processor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berbasis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  <a:hlinkClick r:id="rId20" tooltip="DOS"/>
              </a:rPr>
              <a:t>DOS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lain,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seperti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  <a:hlinkClick r:id="rId17" tooltip="WordStar"/>
              </a:rPr>
              <a:t>WordStar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  <a:hlinkClick r:id="rId16" tooltip="WordPerfect (halaman belum tersedia)"/>
              </a:rPr>
              <a:t>WordPerfect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menampilkan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hanya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teks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kode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i="1" dirty="0">
                <a:solidFill>
                  <a:schemeClr val="accent2">
                    <a:lumMod val="50000"/>
                  </a:schemeClr>
                </a:solidFill>
              </a:rPr>
              <a:t>markup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warna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menandai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pemformatan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cetak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tebal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, miring,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sebagainya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d-ID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id-ID" sz="64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6400" b="1" dirty="0" smtClean="0">
                <a:solidFill>
                  <a:schemeClr val="accent2">
                    <a:lumMod val="50000"/>
                  </a:schemeClr>
                </a:solidFill>
              </a:rPr>
              <a:t>Word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Macintosh,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meski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memiliki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banyak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perbedaan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tampilan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versi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DOS-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nya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diprogram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oleh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Ken Shapiro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sedikit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perbedaan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kode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sumber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versi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DOS, yang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ditulis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layar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tampilan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resolusi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tinggi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printer laser,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meskipun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belum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ada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produk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seperti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itu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beredar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Setelah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  <a:hlinkClick r:id="rId21" tooltip="LisaWrite (halaman belum tersedia)"/>
              </a:rPr>
              <a:t>LisaWrite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  <a:hlinkClick r:id="rId22" tooltip="MacWrite (halaman belum tersedia)"/>
              </a:rPr>
              <a:t>MacWrite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, Microsoft pun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mencoba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menambahkan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fitur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WYSIWYG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ke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paket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program Word for Macintosh.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Setelah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Word for Macintosh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dirilis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tahun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1985, program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tersebut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mendapatkan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perhatian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cukup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luas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masyarakat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pengguna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komputer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. Microsoft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membuat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versi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Word 2.0 for Macintosh,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menyamakan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versi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Word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sistem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atau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 platform </a:t>
            </a:r>
            <a:r>
              <a:rPr lang="en-US" sz="6400" b="1" dirty="0" err="1">
                <a:solidFill>
                  <a:schemeClr val="accent2">
                    <a:lumMod val="50000"/>
                  </a:schemeClr>
                </a:solidFill>
              </a:rPr>
              <a:t>lainnya</a:t>
            </a:r>
            <a:r>
              <a:rPr lang="en-US" sz="6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id-ID" sz="6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268931"/>
          </a:xfrm>
          <a:solidFill>
            <a:schemeClr val="accent3">
              <a:lumMod val="50000"/>
            </a:schemeClr>
          </a:solidFill>
          <a:ln w="57150" cap="rnd" cmpd="thinThick">
            <a:solidFill>
              <a:schemeClr val="bg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Pengaturan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(Font )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Untuk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menambah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daya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tarik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dari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suatu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dokumen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pengaturan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sangat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diperlukan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Untuk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pengaturan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kita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dapat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dua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yaitu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;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 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1. 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toolbar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id-I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Dengan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metode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kita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hanya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dapat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melakukan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pengaturan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terhadap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jenis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ukuran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digunakan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Caranya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;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•	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Tandai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terlebih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dahulu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teks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ingin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kita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robah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•	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Klik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item font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terdapat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pada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toolbar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standar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sehingga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muncul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daftar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disediakan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oleh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Word 2000.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Kliklah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pilihan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Anda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•	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Untuk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merubah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ukuran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kliklah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item font size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disebelah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item font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lalu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kliklah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ukuran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huruf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diinginkan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 </a:t>
            </a:r>
            <a:endParaRPr lang="id-ID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>
              <a:buNone/>
            </a:pPr>
            <a:endParaRPr lang="id-ID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Menggunakan</a:t>
            </a:r>
            <a:r>
              <a:rPr lang="en-US" dirty="0" smtClean="0"/>
              <a:t> menu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. </a:t>
            </a:r>
            <a:r>
              <a:rPr lang="en-US" dirty="0" err="1" smtClean="0"/>
              <a:t>Caranya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Tandai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robah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Klik</a:t>
            </a:r>
            <a:r>
              <a:rPr lang="en-US" dirty="0" smtClean="0"/>
              <a:t>  menu  Format,  </a:t>
            </a:r>
            <a:r>
              <a:rPr lang="en-US" dirty="0" err="1" smtClean="0"/>
              <a:t>lalu</a:t>
            </a:r>
            <a:r>
              <a:rPr lang="en-US" dirty="0" smtClean="0"/>
              <a:t>  </a:t>
            </a:r>
            <a:r>
              <a:rPr lang="en-US" dirty="0" err="1" smtClean="0"/>
              <a:t>pilih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klik</a:t>
            </a:r>
            <a:r>
              <a:rPr lang="en-US" dirty="0" smtClean="0"/>
              <a:t>  sub  menu  Font,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font, </a:t>
            </a:r>
            <a:r>
              <a:rPr lang="en-US" dirty="0" err="1" smtClean="0"/>
              <a:t>Gambar</a:t>
            </a:r>
            <a:r>
              <a:rPr lang="en-US" dirty="0" smtClean="0"/>
              <a:t> 2.17.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b="1" dirty="0" smtClean="0"/>
          </a:p>
          <a:p>
            <a:pPr algn="just">
              <a:buNone/>
            </a:pPr>
            <a:r>
              <a:rPr lang="id-ID" b="1" dirty="0" smtClean="0"/>
              <a:t>			   </a:t>
            </a:r>
            <a:r>
              <a:rPr lang="en-US" b="1" dirty="0" err="1" smtClean="0"/>
              <a:t>Gambar</a:t>
            </a:r>
            <a:r>
              <a:rPr lang="en-US" b="1" dirty="0" smtClean="0"/>
              <a:t> 2.17. </a:t>
            </a:r>
            <a:r>
              <a:rPr lang="en-US" dirty="0" err="1" smtClean="0"/>
              <a:t>Katak</a:t>
            </a:r>
            <a:r>
              <a:rPr lang="en-US" dirty="0" smtClean="0"/>
              <a:t> Dialog Font</a:t>
            </a:r>
            <a:r>
              <a:rPr lang="id-ID" dirty="0" smtClean="0"/>
              <a:t> </a:t>
            </a: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setting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preview.</a:t>
            </a:r>
          </a:p>
          <a:p>
            <a:pPr algn="just">
              <a:buNone/>
            </a:pPr>
            <a:endParaRPr lang="id-ID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3116"/>
            <a:ext cx="4643470" cy="269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857356" cy="357166"/>
          </a:xfrm>
        </p:spPr>
        <p:txBody>
          <a:bodyPr>
            <a:noAutofit/>
          </a:bodyPr>
          <a:lstStyle/>
          <a:p>
            <a:pPr algn="l"/>
            <a:r>
              <a:rPr lang="id-ID" sz="24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Papyrus" pitchFamily="66" charset="0"/>
              </a:rPr>
              <a:t/>
            </a:r>
            <a:br>
              <a:rPr lang="id-ID" sz="24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Papyrus" pitchFamily="66" charset="0"/>
              </a:rPr>
            </a:br>
            <a:r>
              <a:rPr lang="id-ID" sz="24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Papyrus" pitchFamily="66" charset="0"/>
              </a:rPr>
              <a:t>Keterangan</a:t>
            </a:r>
            <a:r>
              <a:rPr lang="id-ID" sz="2400" dirty="0" smtClean="0"/>
              <a:t> :</a:t>
            </a:r>
            <a:endParaRPr lang="id-ID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428604"/>
            <a:ext cx="4357686" cy="6286544"/>
          </a:xfrm>
          <a:prstGeom prst="flowChartDisplay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dirty="0" smtClean="0"/>
              <a:t>1.  Tab Font,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model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Font,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diinstal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Word 200.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Font Style,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pengatur</a:t>
            </a:r>
            <a:r>
              <a:rPr lang="en-US" dirty="0" smtClean="0"/>
              <a:t> model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(bold),  miring  (italic),  </a:t>
            </a:r>
            <a:r>
              <a:rPr lang="en-US" dirty="0" err="1" smtClean="0"/>
              <a:t>gabungan</a:t>
            </a:r>
            <a:r>
              <a:rPr lang="en-US" dirty="0" smtClean="0"/>
              <a:t>  </a:t>
            </a:r>
            <a:r>
              <a:rPr lang="en-US" dirty="0" err="1" smtClean="0"/>
              <a:t>tebal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miring  </a:t>
            </a:r>
            <a:r>
              <a:rPr lang="en-US" dirty="0" err="1" smtClean="0"/>
              <a:t>atau</a:t>
            </a:r>
            <a:r>
              <a:rPr lang="en-US" dirty="0" smtClean="0"/>
              <a:t>  model </a:t>
            </a:r>
            <a:r>
              <a:rPr lang="en-US" dirty="0" err="1" smtClean="0"/>
              <a:t>reguler</a:t>
            </a:r>
            <a:r>
              <a:rPr lang="en-US" dirty="0" smtClean="0"/>
              <a:t> (</a:t>
            </a:r>
            <a:r>
              <a:rPr lang="en-US" dirty="0" err="1" smtClean="0"/>
              <a:t>standar</a:t>
            </a:r>
            <a:r>
              <a:rPr lang="en-US" dirty="0" smtClean="0"/>
              <a:t>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Size,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Font Color,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Underline Style,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klik-lah</a:t>
            </a:r>
            <a:r>
              <a:rPr lang="en-US" dirty="0" smtClean="0"/>
              <a:t> tab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Underline Color,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Effects,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option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;</a:t>
            </a:r>
            <a:endParaRPr lang="id-ID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352956" cy="6572296"/>
          </a:xfrm>
          <a:solidFill>
            <a:schemeClr val="bg1"/>
          </a:solidFill>
          <a:ln w="57150">
            <a:solidFill>
              <a:srgbClr val="FF0000"/>
            </a:solidFill>
            <a:prstDash val="soli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dirty="0" smtClean="0"/>
              <a:t>•	Strikethrough,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tesk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strike="sngStrike" dirty="0" err="1" smtClean="0"/>
              <a:t>Efek</a:t>
            </a:r>
            <a:r>
              <a:rPr lang="en-US" strike="sngStrike" dirty="0" smtClean="0"/>
              <a:t> Strikethrough </a:t>
            </a:r>
            <a:r>
              <a:rPr lang="en-US" dirty="0" smtClean="0"/>
              <a:t>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Double Strikethrough,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garisnya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strike="sngStrike" dirty="0" err="1" smtClean="0"/>
              <a:t>Efek</a:t>
            </a:r>
            <a:r>
              <a:rPr lang="en-US" strike="sngStrike" dirty="0" smtClean="0"/>
              <a:t> Double Strikethrough </a:t>
            </a:r>
            <a:r>
              <a:rPr lang="en-US" dirty="0" smtClean="0"/>
              <a:t>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Superscript,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,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½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perpangkatan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“ 4 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Subscript, </a:t>
            </a:r>
            <a:r>
              <a:rPr lang="en-US" dirty="0" err="1" smtClean="0"/>
              <a:t>akan</a:t>
            </a:r>
            <a:r>
              <a:rPr lang="en-US" dirty="0" smtClean="0"/>
              <a:t>  </a:t>
            </a:r>
            <a:r>
              <a:rPr lang="en-US" dirty="0" err="1" smtClean="0"/>
              <a:t>memberikan</a:t>
            </a:r>
            <a:r>
              <a:rPr lang="en-US" dirty="0" smtClean="0"/>
              <a:t>  </a:t>
            </a:r>
            <a:r>
              <a:rPr lang="en-US" dirty="0" err="1" smtClean="0"/>
              <a:t>efek</a:t>
            </a:r>
            <a:r>
              <a:rPr lang="en-US" dirty="0" smtClean="0"/>
              <a:t>,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½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“ H2O 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Shadow,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Shadow””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Outline,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kerangkanya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Emboss,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lain. </a:t>
            </a:r>
            <a:r>
              <a:rPr lang="en-US" dirty="0" err="1" smtClean="0"/>
              <a:t>Contoh</a:t>
            </a:r>
            <a:r>
              <a:rPr lang="en-US" dirty="0" smtClean="0"/>
              <a:t> “ </a:t>
            </a:r>
            <a:r>
              <a:rPr lang="en-US" dirty="0" err="1" smtClean="0"/>
              <a:t>Efek</a:t>
            </a:r>
            <a:r>
              <a:rPr lang="en-US" dirty="0" smtClean="0"/>
              <a:t> Emboss 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E f e  k	</a:t>
            </a:r>
            <a:r>
              <a:rPr lang="en-US" dirty="0" err="1" smtClean="0"/>
              <a:t>Em</a:t>
            </a:r>
            <a:r>
              <a:rPr lang="en-US" dirty="0" smtClean="0"/>
              <a:t> b  o s </a:t>
            </a:r>
            <a:r>
              <a:rPr lang="en-US" dirty="0" err="1" smtClean="0"/>
              <a:t>s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Engrave,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emboss,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ukiran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	k	n	“</a:t>
            </a:r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EEffeek</a:t>
            </a:r>
            <a:r>
              <a:rPr lang="en-US" dirty="0" smtClean="0"/>
              <a:t> </a:t>
            </a:r>
            <a:r>
              <a:rPr lang="en-US" dirty="0" err="1" smtClean="0"/>
              <a:t>EEnggrraavvee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•	Small  Caps,  </a:t>
            </a:r>
            <a:r>
              <a:rPr lang="en-US" dirty="0" err="1" smtClean="0"/>
              <a:t>memberikan</a:t>
            </a:r>
            <a:r>
              <a:rPr lang="en-US" dirty="0" smtClean="0"/>
              <a:t>  </a:t>
            </a:r>
            <a:r>
              <a:rPr lang="en-US" dirty="0" err="1" smtClean="0"/>
              <a:t>efek</a:t>
            </a:r>
            <a:r>
              <a:rPr lang="en-US" dirty="0" smtClean="0"/>
              <a:t>  </a:t>
            </a:r>
            <a:r>
              <a:rPr lang="en-US" dirty="0" err="1" smtClean="0"/>
              <a:t>huruf</a:t>
            </a:r>
            <a:r>
              <a:rPr lang="en-US" dirty="0" smtClean="0"/>
              <a:t>  </a:t>
            </a:r>
            <a:r>
              <a:rPr lang="en-US" dirty="0" err="1" smtClean="0"/>
              <a:t>dicetak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kapital</a:t>
            </a:r>
            <a:r>
              <a:rPr lang="en-US" dirty="0" smtClean="0"/>
              <a:t> 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“</a:t>
            </a:r>
            <a:r>
              <a:rPr lang="en-US" dirty="0" err="1" smtClean="0"/>
              <a:t>Efek</a:t>
            </a:r>
            <a:r>
              <a:rPr lang="en-US" dirty="0" smtClean="0"/>
              <a:t> Small Caps”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small caps </a:t>
            </a:r>
            <a:r>
              <a:rPr lang="en-US" dirty="0" err="1" smtClean="0"/>
              <a:t>menjadi</a:t>
            </a:r>
            <a:r>
              <a:rPr lang="en-US" dirty="0" smtClean="0"/>
              <a:t> “ EFEK SMALL CAPS ”</a:t>
            </a:r>
            <a:endParaRPr lang="id-ID" dirty="0" smtClean="0"/>
          </a:p>
        </p:txBody>
      </p:sp>
    </p:spTree>
  </p:cSld>
  <p:clrMapOvr>
    <a:masterClrMapping/>
  </p:clrMapOvr>
  <p:transition>
    <p:split orient="vert" dir="in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76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5929322" cy="614366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prstDash val="lgDashDot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/>
              <a:t>•	All  </a:t>
            </a:r>
            <a:r>
              <a:rPr lang="en-US" dirty="0" err="1" smtClean="0"/>
              <a:t>Caps,akan</a:t>
            </a:r>
            <a:r>
              <a:rPr lang="en-US" dirty="0" smtClean="0"/>
              <a:t>  </a:t>
            </a:r>
            <a:r>
              <a:rPr lang="en-US" dirty="0" err="1" smtClean="0"/>
              <a:t>memberikan</a:t>
            </a:r>
            <a:r>
              <a:rPr lang="en-US" dirty="0" smtClean="0"/>
              <a:t>  </a:t>
            </a:r>
            <a:r>
              <a:rPr lang="en-US" dirty="0" err="1" smtClean="0"/>
              <a:t>efek</a:t>
            </a:r>
            <a:r>
              <a:rPr lang="en-US" dirty="0" smtClean="0"/>
              <a:t>  </a:t>
            </a:r>
            <a:r>
              <a:rPr lang="en-US" dirty="0" err="1" smtClean="0"/>
              <a:t>semua</a:t>
            </a:r>
            <a:r>
              <a:rPr lang="en-US" dirty="0" smtClean="0"/>
              <a:t>  </a:t>
            </a:r>
            <a:r>
              <a:rPr lang="en-US" dirty="0" err="1" smtClean="0"/>
              <a:t>tulisan</a:t>
            </a:r>
            <a:r>
              <a:rPr lang="en-US" dirty="0" smtClean="0"/>
              <a:t>  yang  </a:t>
            </a:r>
            <a:r>
              <a:rPr lang="en-US" dirty="0" err="1" smtClean="0"/>
              <a:t>mulanya</a:t>
            </a:r>
            <a:r>
              <a:rPr lang="en-US" dirty="0" smtClean="0"/>
              <a:t> 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 “</a:t>
            </a:r>
            <a:r>
              <a:rPr lang="en-US" dirty="0" err="1" smtClean="0"/>
              <a:t>efek</a:t>
            </a:r>
            <a:r>
              <a:rPr lang="en-US" dirty="0" smtClean="0"/>
              <a:t> all caps”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all caps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“ EFEK ALL CAPS “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Hidden,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 </a:t>
            </a:r>
            <a:r>
              <a:rPr lang="en-US" dirty="0" err="1" smtClean="0"/>
              <a:t>nampak</a:t>
            </a:r>
            <a:r>
              <a:rPr lang="en-US" dirty="0" smtClean="0"/>
              <a:t>  </a:t>
            </a:r>
            <a:r>
              <a:rPr lang="en-US" dirty="0" err="1" smtClean="0"/>
              <a:t>dilayar</a:t>
            </a:r>
            <a:r>
              <a:rPr lang="en-US" dirty="0" smtClean="0"/>
              <a:t>  </a:t>
            </a:r>
            <a:r>
              <a:rPr lang="en-US" dirty="0" err="1" smtClean="0"/>
              <a:t>padahal</a:t>
            </a:r>
            <a:r>
              <a:rPr lang="en-US" dirty="0" smtClean="0"/>
              <a:t> 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ada</a:t>
            </a:r>
            <a:r>
              <a:rPr lang="en-US" dirty="0" smtClean="0"/>
              <a:t>.  </a:t>
            </a:r>
            <a:r>
              <a:rPr lang="en-US" dirty="0" err="1" smtClean="0"/>
              <a:t>Contoh</a:t>
            </a:r>
            <a:r>
              <a:rPr lang="en-US" dirty="0" smtClean="0"/>
              <a:t>  </a:t>
            </a:r>
            <a:r>
              <a:rPr lang="en-US" dirty="0" err="1" smtClean="0"/>
              <a:t>tulisan</a:t>
            </a:r>
            <a:r>
              <a:rPr lang="en-US" dirty="0" smtClean="0"/>
              <a:t>  “  </a:t>
            </a:r>
            <a:r>
              <a:rPr lang="en-US" dirty="0" err="1" smtClean="0"/>
              <a:t>Efek</a:t>
            </a:r>
            <a:r>
              <a:rPr lang="en-US" dirty="0" smtClean="0"/>
              <a:t> Hidden”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 </a:t>
            </a:r>
            <a:r>
              <a:rPr lang="en-US" dirty="0" err="1" smtClean="0"/>
              <a:t>efek</a:t>
            </a:r>
            <a:r>
              <a:rPr lang="en-US" dirty="0" smtClean="0"/>
              <a:t> hidden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“ “. Nah </a:t>
            </a:r>
            <a:r>
              <a:rPr lang="en-US" dirty="0" err="1" smtClean="0"/>
              <a:t>loh</a:t>
            </a:r>
            <a:r>
              <a:rPr lang="en-US" dirty="0" smtClean="0"/>
              <a:t>, </a:t>
            </a:r>
            <a:r>
              <a:rPr lang="en-US" dirty="0" err="1" smtClean="0"/>
              <a:t>hilangkan</a:t>
            </a:r>
            <a:r>
              <a:rPr lang="en-US" dirty="0" smtClean="0"/>
              <a:t> !.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kutip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0" y="714356"/>
            <a:ext cx="4857784" cy="5286412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prstDash val="lgDashDot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err="1" smtClean="0"/>
              <a:t>Catatan</a:t>
            </a:r>
            <a:r>
              <a:rPr lang="en-US" dirty="0" smtClean="0"/>
              <a:t> :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ceklis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“  </a:t>
            </a:r>
            <a:r>
              <a:rPr lang="en-US" strike="sngStrike" dirty="0" err="1" smtClean="0"/>
              <a:t>Rumus</a:t>
            </a:r>
            <a:r>
              <a:rPr lang="en-US" strike="sngStrike" dirty="0" smtClean="0"/>
              <a:t> Kimia</a:t>
            </a:r>
            <a:r>
              <a:rPr lang="en-US" dirty="0" smtClean="0"/>
              <a:t> </a:t>
            </a:r>
            <a:r>
              <a:rPr lang="en-US" strike="sngStrike" dirty="0" err="1" smtClean="0"/>
              <a:t>untuk</a:t>
            </a:r>
            <a:r>
              <a:rPr lang="en-US" strike="sngStrike" dirty="0" smtClean="0"/>
              <a:t>  air  </a:t>
            </a:r>
            <a:r>
              <a:rPr lang="en-US" strike="sngStrike" dirty="0" err="1" smtClean="0"/>
              <a:t>adalah</a:t>
            </a:r>
            <a:r>
              <a:rPr lang="en-US" strike="sngStrike" dirty="0" smtClean="0"/>
              <a:t>  H2O  </a:t>
            </a:r>
            <a:r>
              <a:rPr lang="en-US" dirty="0" smtClean="0"/>
              <a:t> “.	R  um u s	K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a	u  n t u  k	a </a:t>
            </a:r>
            <a:r>
              <a:rPr lang="en-US" dirty="0" err="1" smtClean="0"/>
              <a:t>i</a:t>
            </a:r>
            <a:r>
              <a:rPr lang="en-US" dirty="0" smtClean="0"/>
              <a:t> r a  d a l a h	</a:t>
            </a:r>
            <a:r>
              <a:rPr lang="en-US" dirty="0" err="1" smtClean="0"/>
              <a:t>H</a:t>
            </a:r>
            <a:r>
              <a:rPr lang="en-US" dirty="0" smtClean="0"/>
              <a:t>  2   O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</a:t>
            </a:r>
            <a:r>
              <a:rPr lang="id-ID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Tab Character Spacing </a:t>
            </a:r>
            <a:r>
              <a:rPr lang="en-US" dirty="0" err="1" smtClean="0"/>
              <a:t>dan</a:t>
            </a:r>
            <a:r>
              <a:rPr lang="en-US" dirty="0" smtClean="0"/>
              <a:t> tab Text Effect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  <p:transition>
    <p:checker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3">
                <a:lumMod val="60000"/>
                <a:lumOff val="4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500042"/>
            <a:ext cx="8358246" cy="6000792"/>
          </a:xfrm>
          <a:blipFill>
            <a:blip r:embed="rId3"/>
            <a:tile tx="0" ty="0" sx="100000" sy="100000" flip="none" algn="tl"/>
          </a:blipFill>
          <a:ln w="381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Pengaturan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Teks</a:t>
            </a:r>
            <a:endParaRPr lang="id-ID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id-ID" dirty="0" smtClean="0"/>
              <a:t> </a:t>
            </a:r>
            <a:r>
              <a:rPr lang="en-US" dirty="0" err="1" smtClean="0"/>
              <a:t>cetak</a:t>
            </a:r>
            <a:r>
              <a:rPr lang="id-ID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, </a:t>
            </a:r>
            <a:r>
              <a:rPr lang="en-US" dirty="0" err="1" smtClean="0"/>
              <a:t>cetak</a:t>
            </a:r>
            <a:r>
              <a:rPr lang="en-US" dirty="0" smtClean="0"/>
              <a:t> miring, </a:t>
            </a:r>
            <a:r>
              <a:rPr lang="en-US" u="sng" dirty="0" err="1" smtClean="0"/>
              <a:t>bergaris</a:t>
            </a:r>
            <a:r>
              <a:rPr lang="en-US" u="sng" dirty="0" smtClean="0"/>
              <a:t> </a:t>
            </a:r>
            <a:r>
              <a:rPr lang="en-US" u="sng" dirty="0" err="1" smtClean="0"/>
              <a:t>bawah</a:t>
            </a:r>
            <a:r>
              <a:rPr lang="en-US" dirty="0" smtClean="0"/>
              <a:t>, rata </a:t>
            </a:r>
            <a:r>
              <a:rPr lang="en-US" dirty="0" err="1" smtClean="0"/>
              <a:t>kiri</a:t>
            </a:r>
            <a:r>
              <a:rPr lang="en-US" dirty="0" smtClean="0"/>
              <a:t>, rata </a:t>
            </a:r>
            <a:r>
              <a:rPr lang="en-US" dirty="0" err="1" smtClean="0"/>
              <a:t>tengah</a:t>
            </a:r>
            <a:r>
              <a:rPr lang="en-US" dirty="0" smtClean="0"/>
              <a:t>, rata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rata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jelasnya</a:t>
            </a:r>
            <a:r>
              <a:rPr lang="en-US" dirty="0" smtClean="0"/>
              <a:t>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Cara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Tandai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icon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toolbar formatting.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2.18.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id-ID" b="1" dirty="0" smtClean="0"/>
              <a:t>			      </a:t>
            </a:r>
            <a:r>
              <a:rPr lang="en-US" b="1" dirty="0" err="1" smtClean="0"/>
              <a:t>Gambar</a:t>
            </a:r>
            <a:r>
              <a:rPr lang="en-US" b="1" dirty="0" smtClean="0"/>
              <a:t> 2.18.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579122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4400552" cy="571480"/>
          </a:xfrm>
        </p:spPr>
        <p:txBody>
          <a:bodyPr>
            <a:noAutofit/>
          </a:bodyPr>
          <a:lstStyle/>
          <a:p>
            <a:r>
              <a:rPr lang="id-ID" sz="3200" dirty="0" smtClean="0">
                <a:ln w="19050"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Lihat tabel dibawah ini :</a:t>
            </a:r>
            <a:endParaRPr lang="id-ID" sz="3200" dirty="0">
              <a:ln w="19050"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572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2.6. </a:t>
            </a:r>
            <a:r>
              <a:rPr lang="en-U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Rata Tengah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en-US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2.7. </a:t>
            </a:r>
            <a:r>
              <a:rPr lang="en-U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Rata </a:t>
            </a:r>
            <a:r>
              <a:rPr lang="en-US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Kanan</a:t>
            </a:r>
            <a:endParaRPr lang="id-ID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>
              <a:buNone/>
            </a:pPr>
            <a:endParaRPr lang="id-ID" sz="24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72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Tabel</a:t>
            </a:r>
            <a:r>
              <a:rPr lang="en-US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2.4. </a:t>
            </a:r>
            <a:r>
              <a:rPr lang="en-US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Jenis</a:t>
            </a:r>
            <a:r>
              <a:rPr lang="en-U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Efek</a:t>
            </a:r>
            <a:endParaRPr lang="id-ID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r>
              <a:rPr lang="en-US" sz="24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Tabel</a:t>
            </a:r>
            <a:r>
              <a:rPr lang="en-US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2.5. </a:t>
            </a:r>
            <a:r>
              <a:rPr lang="en-U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Rata </a:t>
            </a:r>
            <a:r>
              <a:rPr lang="en-US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Kiri</a:t>
            </a:r>
            <a:endParaRPr lang="id-ID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 algn="just">
              <a:buNone/>
            </a:pPr>
            <a:r>
              <a:rPr lang="en-US" sz="2400" b="1" dirty="0" smtClean="0"/>
              <a:t> </a:t>
            </a:r>
            <a:endParaRPr lang="id-ID" sz="2400" b="1" dirty="0" smtClean="0"/>
          </a:p>
          <a:p>
            <a:pPr algn="just">
              <a:buNone/>
            </a:pPr>
            <a:endParaRPr lang="id-ID" sz="2400" dirty="0"/>
          </a:p>
        </p:txBody>
      </p:sp>
      <p:pic>
        <p:nvPicPr>
          <p:cNvPr id="16" name="Picture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12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86256"/>
            <a:ext cx="39290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 animBg="1"/>
      <p:bldP spid="1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1">
                <a:lumMod val="75000"/>
                <a:lumOff val="25000"/>
                <a:alpha val="66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35719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Tabel</a:t>
            </a:r>
            <a:r>
              <a:rPr lang="en-US" sz="3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2.8. </a:t>
            </a:r>
            <a:r>
              <a:rPr lang="en-US" sz="3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Rata </a:t>
            </a:r>
            <a:r>
              <a:rPr lang="en-US" sz="3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Kiri</a:t>
            </a:r>
            <a:r>
              <a:rPr lang="en-US" sz="3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</a:t>
            </a:r>
            <a:r>
              <a:rPr lang="en-US" sz="3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Kanan</a:t>
            </a:r>
            <a:endParaRPr lang="id-ID" sz="3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>
              <a:buNone/>
            </a:pPr>
            <a:endParaRPr lang="id-ID" sz="24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4071966" cy="6357982"/>
          </a:xfrm>
          <a:solidFill>
            <a:srgbClr val="996633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57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Pengaturan</a:t>
            </a:r>
            <a:r>
              <a:rPr lang="en-US" sz="57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 </a:t>
            </a:r>
            <a:r>
              <a:rPr lang="en-US" sz="57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Juice ITC" pitchFamily="82" charset="0"/>
              </a:rPr>
              <a:t>Paragraf</a:t>
            </a:r>
            <a:endParaRPr lang="id-ID" sz="57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Juice ITC" pitchFamily="82" charset="0"/>
            </a:endParaRPr>
          </a:p>
          <a:p>
            <a:pPr algn="just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mengatur</a:t>
            </a:r>
            <a:r>
              <a:rPr lang="en-US" dirty="0" smtClean="0"/>
              <a:t>  </a:t>
            </a:r>
            <a:r>
              <a:rPr lang="en-US" dirty="0" err="1" smtClean="0"/>
              <a:t>tatanan</a:t>
            </a:r>
            <a:r>
              <a:rPr lang="en-US" dirty="0" smtClean="0"/>
              <a:t>  paragraph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dokumen</a:t>
            </a:r>
            <a:r>
              <a:rPr lang="en-US" dirty="0" smtClean="0"/>
              <a:t>  yang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Klik</a:t>
            </a:r>
            <a:r>
              <a:rPr lang="en-US" dirty="0" smtClean="0"/>
              <a:t> menu Format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sub menu </a:t>
            </a:r>
            <a:r>
              <a:rPr lang="en-US" dirty="0" err="1" smtClean="0"/>
              <a:t>Paragraf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paragraph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d-ID" dirty="0" smtClean="0"/>
          </a:p>
          <a:p>
            <a:pPr algn="just">
              <a:buNone/>
            </a:pPr>
            <a:r>
              <a:rPr lang="id-ID" b="1" dirty="0" smtClean="0"/>
              <a:t>    </a:t>
            </a:r>
            <a:r>
              <a:rPr lang="en-US" b="1" dirty="0" err="1" smtClean="0"/>
              <a:t>Gambar</a:t>
            </a:r>
            <a:r>
              <a:rPr lang="en-US" b="1" dirty="0" smtClean="0"/>
              <a:t> 2.19.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1434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3857625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043890" cy="6072230"/>
          </a:xfrm>
          <a:solidFill>
            <a:schemeClr val="accent1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sz="4200" dirty="0" err="1" smtClean="0"/>
              <a:t>Keterangan</a:t>
            </a:r>
            <a:r>
              <a:rPr lang="en-US" sz="4200" dirty="0" smtClean="0"/>
              <a:t> :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Alignment, 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 </a:t>
            </a:r>
            <a:r>
              <a:rPr lang="en-US" sz="4200" dirty="0" err="1" smtClean="0"/>
              <a:t>untuk</a:t>
            </a:r>
            <a:r>
              <a:rPr lang="en-US" sz="4200" dirty="0" smtClean="0"/>
              <a:t>  </a:t>
            </a:r>
            <a:r>
              <a:rPr lang="en-US" sz="4200" dirty="0" err="1" smtClean="0"/>
              <a:t>pengaturan</a:t>
            </a:r>
            <a:r>
              <a:rPr lang="en-US" sz="4200" dirty="0" smtClean="0"/>
              <a:t>  </a:t>
            </a:r>
            <a:r>
              <a:rPr lang="en-US" sz="4200" dirty="0" err="1" smtClean="0"/>
              <a:t>jenis</a:t>
            </a:r>
            <a:r>
              <a:rPr lang="en-US" sz="4200" dirty="0" smtClean="0"/>
              <a:t>  </a:t>
            </a:r>
            <a:r>
              <a:rPr lang="en-US" sz="4200" dirty="0" err="1" smtClean="0"/>
              <a:t>perataan</a:t>
            </a:r>
            <a:r>
              <a:rPr lang="en-US" sz="4200" dirty="0" smtClean="0"/>
              <a:t>  </a:t>
            </a:r>
            <a:r>
              <a:rPr lang="en-US" sz="4200" dirty="0" err="1" smtClean="0"/>
              <a:t>teks</a:t>
            </a:r>
            <a:r>
              <a:rPr lang="en-US" sz="4200" dirty="0" smtClean="0"/>
              <a:t>.  </a:t>
            </a:r>
            <a:r>
              <a:rPr lang="en-US" sz="4200" dirty="0" err="1" smtClean="0"/>
              <a:t>Pada</a:t>
            </a:r>
            <a:r>
              <a:rPr lang="en-US" sz="4200" dirty="0" smtClean="0"/>
              <a:t> option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terdapat</a:t>
            </a:r>
            <a:r>
              <a:rPr lang="en-US" sz="4200" dirty="0" smtClean="0"/>
              <a:t> 4 </a:t>
            </a:r>
            <a:r>
              <a:rPr lang="en-US" sz="4200" dirty="0" err="1" smtClean="0"/>
              <a:t>pilihan</a:t>
            </a:r>
            <a:r>
              <a:rPr lang="en-US" sz="4200" dirty="0" smtClean="0"/>
              <a:t>, </a:t>
            </a:r>
            <a:r>
              <a:rPr lang="en-US" sz="4200" dirty="0" err="1" smtClean="0"/>
              <a:t>yaitu</a:t>
            </a:r>
            <a:r>
              <a:rPr lang="en-US" sz="4200" dirty="0" smtClean="0"/>
              <a:t> (1) Rata </a:t>
            </a:r>
            <a:r>
              <a:rPr lang="en-US" sz="4200" dirty="0" err="1" smtClean="0"/>
              <a:t>kiri</a:t>
            </a:r>
            <a:r>
              <a:rPr lang="en-US" sz="4200" dirty="0" smtClean="0"/>
              <a:t> (align left), (2) Rata </a:t>
            </a:r>
            <a:r>
              <a:rPr lang="en-US" sz="4200" dirty="0" err="1" smtClean="0"/>
              <a:t>tengah</a:t>
            </a:r>
            <a:r>
              <a:rPr lang="en-US" sz="4200" dirty="0" smtClean="0"/>
              <a:t> (center), (3)  Rata  </a:t>
            </a:r>
            <a:r>
              <a:rPr lang="en-US" sz="4200" dirty="0" err="1" smtClean="0"/>
              <a:t>kanan</a:t>
            </a:r>
            <a:r>
              <a:rPr lang="en-US" sz="4200" dirty="0" smtClean="0"/>
              <a:t> (align right) </a:t>
            </a:r>
            <a:r>
              <a:rPr lang="en-US" sz="4200" dirty="0" err="1" smtClean="0"/>
              <a:t>dan</a:t>
            </a:r>
            <a:r>
              <a:rPr lang="en-US" sz="4200" dirty="0" smtClean="0"/>
              <a:t> (4) rata </a:t>
            </a:r>
            <a:r>
              <a:rPr lang="en-US" sz="4200" dirty="0" err="1" smtClean="0"/>
              <a:t>kira</a:t>
            </a:r>
            <a:r>
              <a:rPr lang="en-US" sz="4200" dirty="0" smtClean="0"/>
              <a:t> </a:t>
            </a:r>
            <a:r>
              <a:rPr lang="en-US" sz="4200" dirty="0" err="1" smtClean="0"/>
              <a:t>kanan</a:t>
            </a:r>
            <a:r>
              <a:rPr lang="en-US" sz="4200" dirty="0" smtClean="0"/>
              <a:t> (justified). </a:t>
            </a:r>
            <a:r>
              <a:rPr lang="en-US" sz="4200" dirty="0" err="1" smtClean="0"/>
              <a:t>Lihat</a:t>
            </a:r>
            <a:r>
              <a:rPr lang="en-US" sz="4200" dirty="0" smtClean="0"/>
              <a:t> </a:t>
            </a:r>
            <a:r>
              <a:rPr lang="en-US" sz="4200" dirty="0" err="1" smtClean="0"/>
              <a:t>pembahasan</a:t>
            </a:r>
            <a:r>
              <a:rPr lang="en-US" sz="4200" dirty="0" smtClean="0"/>
              <a:t> </a:t>
            </a:r>
            <a:r>
              <a:rPr lang="en-US" sz="4200" dirty="0" err="1" smtClean="0"/>
              <a:t>tentang</a:t>
            </a:r>
            <a:r>
              <a:rPr lang="en-US" sz="4200" dirty="0" smtClean="0"/>
              <a:t> </a:t>
            </a:r>
            <a:r>
              <a:rPr lang="en-US" sz="4200" dirty="0" err="1" smtClean="0"/>
              <a:t>pengaturan</a:t>
            </a:r>
            <a:r>
              <a:rPr lang="en-US" sz="4200" dirty="0" smtClean="0"/>
              <a:t> </a:t>
            </a:r>
            <a:r>
              <a:rPr lang="en-US" sz="4200" dirty="0" err="1" smtClean="0"/>
              <a:t>teks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Left,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menentukan</a:t>
            </a:r>
            <a:r>
              <a:rPr lang="en-US" sz="4200" dirty="0" smtClean="0"/>
              <a:t> </a:t>
            </a:r>
            <a:r>
              <a:rPr lang="en-US" sz="4200" dirty="0" err="1" smtClean="0"/>
              <a:t>indentasi</a:t>
            </a:r>
            <a:r>
              <a:rPr lang="en-US" sz="4200" dirty="0" smtClean="0"/>
              <a:t> paragraph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batas</a:t>
            </a:r>
            <a:r>
              <a:rPr lang="en-US" sz="4200" dirty="0" smtClean="0"/>
              <a:t> </a:t>
            </a:r>
            <a:r>
              <a:rPr lang="en-US" sz="4200" dirty="0" err="1" smtClean="0"/>
              <a:t>kiri</a:t>
            </a:r>
            <a:r>
              <a:rPr lang="en-US" sz="4200" dirty="0" smtClean="0"/>
              <a:t> </a:t>
            </a:r>
            <a:r>
              <a:rPr lang="en-US" sz="4200" dirty="0" err="1" smtClean="0"/>
              <a:t>halaman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Right,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menentukan</a:t>
            </a:r>
            <a:r>
              <a:rPr lang="en-US" sz="4200" dirty="0" smtClean="0"/>
              <a:t> </a:t>
            </a:r>
            <a:r>
              <a:rPr lang="en-US" sz="4200" dirty="0" err="1" smtClean="0"/>
              <a:t>indentasi</a:t>
            </a:r>
            <a:r>
              <a:rPr lang="en-US" sz="4200" dirty="0" smtClean="0"/>
              <a:t> paragraph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batas</a:t>
            </a:r>
            <a:r>
              <a:rPr lang="en-US" sz="4200" dirty="0" smtClean="0"/>
              <a:t> </a:t>
            </a:r>
            <a:r>
              <a:rPr lang="en-US" sz="4200" dirty="0" err="1" smtClean="0"/>
              <a:t>kanan</a:t>
            </a:r>
            <a:r>
              <a:rPr lang="en-US" sz="4200" dirty="0" smtClean="0"/>
              <a:t> </a:t>
            </a:r>
            <a:r>
              <a:rPr lang="en-US" sz="4200" dirty="0" err="1" smtClean="0"/>
              <a:t>halaman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Before,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</a:t>
            </a:r>
            <a:r>
              <a:rPr lang="en-US" sz="4200" dirty="0" err="1" smtClean="0"/>
              <a:t>untuk</a:t>
            </a:r>
            <a:r>
              <a:rPr lang="en-US" sz="4200" dirty="0" smtClean="0"/>
              <a:t> </a:t>
            </a:r>
            <a:r>
              <a:rPr lang="en-US" sz="4200" dirty="0" err="1" smtClean="0"/>
              <a:t>mengatur</a:t>
            </a:r>
            <a:r>
              <a:rPr lang="en-US" sz="4200" dirty="0" smtClean="0"/>
              <a:t> </a:t>
            </a:r>
            <a:r>
              <a:rPr lang="en-US" sz="4200" dirty="0" err="1" smtClean="0"/>
              <a:t>spasi</a:t>
            </a:r>
            <a:r>
              <a:rPr lang="en-US" sz="4200" dirty="0" smtClean="0"/>
              <a:t> </a:t>
            </a:r>
            <a:r>
              <a:rPr lang="en-US" sz="4200" dirty="0" err="1" smtClean="0"/>
              <a:t>sebelum</a:t>
            </a:r>
            <a:r>
              <a:rPr lang="en-US" sz="4200" dirty="0" smtClean="0"/>
              <a:t> </a:t>
            </a:r>
            <a:r>
              <a:rPr lang="en-US" sz="4200" dirty="0" err="1" smtClean="0"/>
              <a:t>baris</a:t>
            </a:r>
            <a:r>
              <a:rPr lang="en-US" sz="4200" dirty="0" smtClean="0"/>
              <a:t> (</a:t>
            </a:r>
            <a:r>
              <a:rPr lang="en-US" sz="4200" dirty="0" err="1" smtClean="0"/>
              <a:t>teks</a:t>
            </a:r>
            <a:r>
              <a:rPr lang="en-US" sz="4200" dirty="0" smtClean="0"/>
              <a:t>) yang </a:t>
            </a:r>
            <a:r>
              <a:rPr lang="en-US" sz="4200" dirty="0" err="1" smtClean="0"/>
              <a:t>sekarang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After, 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 </a:t>
            </a:r>
            <a:r>
              <a:rPr lang="en-US" sz="4200" dirty="0" err="1" smtClean="0"/>
              <a:t>untuk</a:t>
            </a:r>
            <a:r>
              <a:rPr lang="en-US" sz="4200" dirty="0" smtClean="0"/>
              <a:t>  </a:t>
            </a:r>
            <a:r>
              <a:rPr lang="en-US" sz="4200" dirty="0" err="1" smtClean="0"/>
              <a:t>mengatur</a:t>
            </a:r>
            <a:r>
              <a:rPr lang="en-US" sz="4200" dirty="0" smtClean="0"/>
              <a:t>  </a:t>
            </a:r>
            <a:r>
              <a:rPr lang="en-US" sz="4200" dirty="0" err="1" smtClean="0"/>
              <a:t>spasi</a:t>
            </a:r>
            <a:r>
              <a:rPr lang="en-US" sz="4200" dirty="0" smtClean="0"/>
              <a:t>  </a:t>
            </a:r>
            <a:r>
              <a:rPr lang="en-US" sz="4200" dirty="0" err="1" smtClean="0"/>
              <a:t>setelah</a:t>
            </a:r>
            <a:r>
              <a:rPr lang="en-US" sz="4200" dirty="0" smtClean="0"/>
              <a:t>  </a:t>
            </a:r>
            <a:r>
              <a:rPr lang="en-US" sz="4200" dirty="0" err="1" smtClean="0"/>
              <a:t>baris</a:t>
            </a:r>
            <a:r>
              <a:rPr lang="en-US" sz="4200" dirty="0" smtClean="0"/>
              <a:t>  (</a:t>
            </a:r>
            <a:r>
              <a:rPr lang="en-US" sz="4200" dirty="0" err="1" smtClean="0"/>
              <a:t>teks</a:t>
            </a:r>
            <a:r>
              <a:rPr lang="en-US" sz="4200" dirty="0" smtClean="0"/>
              <a:t>)  yang </a:t>
            </a:r>
            <a:r>
              <a:rPr lang="en-US" sz="4200" dirty="0" err="1" smtClean="0"/>
              <a:t>sekarang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Line  Spacing, 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 </a:t>
            </a:r>
            <a:r>
              <a:rPr lang="en-US" sz="4200" dirty="0" err="1" smtClean="0"/>
              <a:t>untuk</a:t>
            </a:r>
            <a:r>
              <a:rPr lang="en-US" sz="4200" dirty="0" smtClean="0"/>
              <a:t>  </a:t>
            </a:r>
            <a:r>
              <a:rPr lang="en-US" sz="4200" dirty="0" err="1" smtClean="0"/>
              <a:t>menentukan</a:t>
            </a:r>
            <a:r>
              <a:rPr lang="en-US" sz="4200" dirty="0" smtClean="0"/>
              <a:t>  </a:t>
            </a:r>
            <a:r>
              <a:rPr lang="en-US" sz="4200" dirty="0" err="1" smtClean="0"/>
              <a:t>spasi</a:t>
            </a:r>
            <a:r>
              <a:rPr lang="en-US" sz="4200" dirty="0" smtClean="0"/>
              <a:t>  </a:t>
            </a:r>
            <a:r>
              <a:rPr lang="en-US" sz="4200" dirty="0" err="1" smtClean="0"/>
              <a:t>dari</a:t>
            </a:r>
            <a:r>
              <a:rPr lang="en-US" sz="4200" dirty="0" smtClean="0"/>
              <a:t>  </a:t>
            </a:r>
            <a:r>
              <a:rPr lang="en-US" sz="4200" dirty="0" err="1" smtClean="0"/>
              <a:t>teks</a:t>
            </a:r>
            <a:r>
              <a:rPr lang="en-US" sz="4200" dirty="0" smtClean="0"/>
              <a:t>.  </a:t>
            </a:r>
            <a:r>
              <a:rPr lang="en-US" sz="4200" dirty="0" err="1" smtClean="0"/>
              <a:t>Pada</a:t>
            </a:r>
            <a:r>
              <a:rPr lang="en-US" sz="4200" dirty="0" smtClean="0"/>
              <a:t> option </a:t>
            </a:r>
            <a:r>
              <a:rPr lang="en-US" sz="4200" dirty="0" err="1" smtClean="0"/>
              <a:t>ini</a:t>
            </a:r>
            <a:r>
              <a:rPr lang="en-US" sz="4200" dirty="0" smtClean="0"/>
              <a:t> </a:t>
            </a:r>
            <a:r>
              <a:rPr lang="en-US" sz="4200" dirty="0" err="1" smtClean="0"/>
              <a:t>terdapat</a:t>
            </a:r>
            <a:r>
              <a:rPr lang="en-US" sz="4200" dirty="0" smtClean="0"/>
              <a:t> </a:t>
            </a:r>
            <a:r>
              <a:rPr lang="en-US" sz="4200" dirty="0" err="1" smtClean="0"/>
              <a:t>beberapa</a:t>
            </a:r>
            <a:r>
              <a:rPr lang="en-US" sz="4200" dirty="0" smtClean="0"/>
              <a:t> </a:t>
            </a:r>
            <a:r>
              <a:rPr lang="en-US" sz="4200" dirty="0" err="1" smtClean="0"/>
              <a:t>pilihan</a:t>
            </a:r>
            <a:r>
              <a:rPr lang="en-US" sz="4200" dirty="0" smtClean="0"/>
              <a:t> </a:t>
            </a:r>
            <a:r>
              <a:rPr lang="en-US" sz="4200" dirty="0" err="1" smtClean="0"/>
              <a:t>sesuai</a:t>
            </a:r>
            <a:r>
              <a:rPr lang="en-US" sz="4200" dirty="0" smtClean="0"/>
              <a:t> </a:t>
            </a:r>
            <a:r>
              <a:rPr lang="en-US" sz="4200" dirty="0" err="1" smtClean="0"/>
              <a:t>dengan</a:t>
            </a:r>
            <a:r>
              <a:rPr lang="en-US" sz="4200" dirty="0" smtClean="0"/>
              <a:t> yang </a:t>
            </a:r>
            <a:r>
              <a:rPr lang="en-US" sz="4200" dirty="0" err="1" smtClean="0"/>
              <a:t>dikehendaki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•	Special,   </a:t>
            </a:r>
            <a:r>
              <a:rPr lang="en-US" sz="4200" dirty="0" err="1" smtClean="0"/>
              <a:t>digunakan</a:t>
            </a:r>
            <a:r>
              <a:rPr lang="en-US" sz="4200" dirty="0" smtClean="0"/>
              <a:t>   </a:t>
            </a:r>
            <a:r>
              <a:rPr lang="en-US" sz="4200" dirty="0" err="1" smtClean="0"/>
              <a:t>untuk</a:t>
            </a:r>
            <a:r>
              <a:rPr lang="en-US" sz="4200" dirty="0" smtClean="0"/>
              <a:t>   </a:t>
            </a:r>
            <a:r>
              <a:rPr lang="en-US" sz="4200" dirty="0" err="1" smtClean="0"/>
              <a:t>menentukan</a:t>
            </a:r>
            <a:r>
              <a:rPr lang="en-US" sz="4200" dirty="0" smtClean="0"/>
              <a:t>   </a:t>
            </a:r>
            <a:r>
              <a:rPr lang="en-US" sz="4200" dirty="0" err="1" smtClean="0"/>
              <a:t>jenis</a:t>
            </a:r>
            <a:r>
              <a:rPr lang="en-US" sz="4200" dirty="0" smtClean="0"/>
              <a:t>   paragraph,   </a:t>
            </a:r>
            <a:r>
              <a:rPr lang="en-US" sz="4200" dirty="0" err="1" smtClean="0"/>
              <a:t>apakah</a:t>
            </a:r>
            <a:r>
              <a:rPr lang="en-US" sz="4200" dirty="0" smtClean="0"/>
              <a:t> </a:t>
            </a:r>
            <a:r>
              <a:rPr lang="en-US" sz="4200" dirty="0" err="1" smtClean="0"/>
              <a:t>menjorok</a:t>
            </a:r>
            <a:r>
              <a:rPr lang="en-US" sz="4200" dirty="0" smtClean="0"/>
              <a:t> </a:t>
            </a:r>
            <a:r>
              <a:rPr lang="en-US" sz="4200" dirty="0" err="1" smtClean="0"/>
              <a:t>kedalam</a:t>
            </a:r>
            <a:r>
              <a:rPr lang="en-US" sz="4200" dirty="0" smtClean="0"/>
              <a:t> (first line) </a:t>
            </a:r>
            <a:r>
              <a:rPr lang="en-US" sz="4200" dirty="0" err="1" smtClean="0"/>
              <a:t>atau</a:t>
            </a:r>
            <a:r>
              <a:rPr lang="en-US" sz="4200" dirty="0" smtClean="0"/>
              <a:t> </a:t>
            </a:r>
            <a:r>
              <a:rPr lang="en-US" sz="4200" dirty="0" err="1" smtClean="0"/>
              <a:t>menggantung</a:t>
            </a:r>
            <a:r>
              <a:rPr lang="en-US" sz="4200" dirty="0" smtClean="0"/>
              <a:t> (hanging) </a:t>
            </a:r>
            <a:r>
              <a:rPr lang="en-US" sz="4200" dirty="0" err="1" smtClean="0"/>
              <a:t>sedangkan</a:t>
            </a:r>
            <a:r>
              <a:rPr lang="en-US" sz="4200" dirty="0" smtClean="0"/>
              <a:t> </a:t>
            </a:r>
            <a:r>
              <a:rPr lang="en-US" sz="4200" dirty="0" err="1" smtClean="0"/>
              <a:t>jaraknya</a:t>
            </a:r>
            <a:r>
              <a:rPr lang="en-US" sz="4200" dirty="0" smtClean="0"/>
              <a:t>  </a:t>
            </a:r>
            <a:r>
              <a:rPr lang="en-US" sz="4200" dirty="0" err="1" smtClean="0"/>
              <a:t>ditentukan</a:t>
            </a:r>
            <a:r>
              <a:rPr lang="en-US" sz="4200" dirty="0" smtClean="0"/>
              <a:t>  </a:t>
            </a:r>
            <a:r>
              <a:rPr lang="en-US" sz="4200" dirty="0" err="1" smtClean="0"/>
              <a:t>pada</a:t>
            </a:r>
            <a:r>
              <a:rPr lang="en-US" sz="4200" dirty="0" smtClean="0"/>
              <a:t>  option  by  yang  </a:t>
            </a:r>
            <a:r>
              <a:rPr lang="en-US" sz="4200" dirty="0" err="1" smtClean="0"/>
              <a:t>terletak</a:t>
            </a:r>
            <a:r>
              <a:rPr lang="en-US" sz="4200" dirty="0" smtClean="0"/>
              <a:t>  </a:t>
            </a:r>
            <a:r>
              <a:rPr lang="en-US" sz="4200" dirty="0" err="1" smtClean="0"/>
              <a:t>disebelah</a:t>
            </a:r>
            <a:r>
              <a:rPr lang="en-US" sz="4200" dirty="0" smtClean="0"/>
              <a:t>  </a:t>
            </a:r>
            <a:r>
              <a:rPr lang="en-US" sz="4200" dirty="0" err="1" smtClean="0"/>
              <a:t>kanan</a:t>
            </a:r>
            <a:r>
              <a:rPr lang="en-US" sz="4200" dirty="0" smtClean="0"/>
              <a:t> option </a:t>
            </a:r>
            <a:r>
              <a:rPr lang="en-US" sz="4200" dirty="0" err="1" smtClean="0"/>
              <a:t>ini</a:t>
            </a:r>
            <a:r>
              <a:rPr lang="en-US" sz="4200" dirty="0" smtClean="0"/>
              <a:t>.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 </a:t>
            </a:r>
            <a:endParaRPr lang="id-ID" sz="4200" dirty="0" smtClean="0"/>
          </a:p>
          <a:p>
            <a:pPr algn="just">
              <a:buNone/>
            </a:pPr>
            <a:r>
              <a:rPr lang="en-US" sz="4200" dirty="0" smtClean="0"/>
              <a:t> </a:t>
            </a:r>
            <a:endParaRPr lang="id-ID" sz="4200" dirty="0" smtClean="0"/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  <p:transition>
    <p:strips dir="l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0"/>
            <a:ext cx="4000528" cy="642939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Membuat</a:t>
            </a:r>
            <a:r>
              <a:rPr lang="en-US" sz="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 </a:t>
            </a: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Daftar</a:t>
            </a:r>
            <a:r>
              <a:rPr lang="en-US" sz="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 Bullet</a:t>
            </a:r>
            <a:endParaRPr lang="id-ID" sz="3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  <a:p>
            <a:pPr algn="just">
              <a:buNone/>
            </a:pP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dan</a:t>
            </a:r>
            <a:r>
              <a:rPr lang="en-US" sz="3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 </a:t>
            </a:r>
            <a:r>
              <a:rPr lang="en-US" sz="3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Nomor</a:t>
            </a:r>
            <a:endParaRPr lang="id-ID" sz="3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smtClean="0"/>
              <a:t>Bullet  </a:t>
            </a:r>
            <a:r>
              <a:rPr lang="en-US" dirty="0" err="1" smtClean="0"/>
              <a:t>dan</a:t>
            </a:r>
            <a:r>
              <a:rPr lang="en-US" dirty="0" smtClean="0"/>
              <a:t>   </a:t>
            </a:r>
            <a:r>
              <a:rPr lang="en-US" dirty="0" err="1" smtClean="0"/>
              <a:t>Nomor</a:t>
            </a:r>
            <a:r>
              <a:rPr lang="en-US" dirty="0" smtClean="0"/>
              <a:t>   </a:t>
            </a:r>
            <a:r>
              <a:rPr lang="en-US" dirty="0" err="1" smtClean="0"/>
              <a:t>adalah</a:t>
            </a:r>
            <a:r>
              <a:rPr lang="en-US" dirty="0" smtClean="0"/>
              <a:t>   </a:t>
            </a:r>
            <a:r>
              <a:rPr lang="en-US" dirty="0" err="1" smtClean="0"/>
              <a:t>gambar-gambar</a:t>
            </a:r>
            <a:r>
              <a:rPr lang="en-US" dirty="0" smtClean="0"/>
              <a:t>   </a:t>
            </a:r>
            <a:r>
              <a:rPr lang="en-US" dirty="0" err="1" smtClean="0"/>
              <a:t>kecil</a:t>
            </a:r>
            <a:r>
              <a:rPr lang="en-US" dirty="0" smtClean="0"/>
              <a:t>   yang   </a:t>
            </a:r>
            <a:r>
              <a:rPr lang="en-US" dirty="0" err="1" smtClean="0"/>
              <a:t>berfungsi</a:t>
            </a:r>
            <a:r>
              <a:rPr lang="id-ID" dirty="0" smtClean="0"/>
              <a:t> </a:t>
            </a:r>
            <a:r>
              <a:rPr lang="en-US" dirty="0" err="1" smtClean="0"/>
              <a:t>Untuk</a:t>
            </a:r>
            <a:r>
              <a:rPr lang="id-ID" dirty="0" smtClean="0"/>
              <a:t> </a:t>
            </a:r>
            <a:r>
              <a:rPr lang="en-US" dirty="0" err="1" smtClean="0"/>
              <a:t>mempercantik</a:t>
            </a:r>
            <a:r>
              <a:rPr lang="en-US" dirty="0" smtClean="0"/>
              <a:t>  </a:t>
            </a:r>
            <a:r>
              <a:rPr lang="en-US" dirty="0" err="1" smtClean="0"/>
              <a:t>tampilan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rincian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urutan</a:t>
            </a:r>
            <a:r>
              <a:rPr lang="id-ID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 yang  </a:t>
            </a:r>
            <a:r>
              <a:rPr lang="en-US" dirty="0" err="1" smtClean="0"/>
              <a:t>otomatis</a:t>
            </a:r>
            <a:r>
              <a:rPr lang="id-ID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id-ID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paragraph</a:t>
            </a:r>
            <a:r>
              <a:rPr lang="id-ID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Bullet </a:t>
            </a:r>
            <a:r>
              <a:rPr lang="en-US" dirty="0" err="1" smtClean="0"/>
              <a:t>dan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Nomor</a:t>
            </a:r>
            <a:r>
              <a:rPr lang="en-US" dirty="0" smtClean="0"/>
              <a:t>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Klik</a:t>
            </a:r>
            <a:r>
              <a:rPr lang="en-US" dirty="0" smtClean="0"/>
              <a:t> menu format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Bullets and Numbering,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bullets and numbering, </a:t>
            </a:r>
            <a:r>
              <a:rPr lang="en-US" dirty="0" err="1" smtClean="0"/>
              <a:t>Gambar</a:t>
            </a:r>
            <a:r>
              <a:rPr lang="en-US" dirty="0" smtClean="0"/>
              <a:t> 2.20.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314" y="428604"/>
            <a:ext cx="3900486" cy="642939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err="1" smtClean="0"/>
              <a:t>Gambar</a:t>
            </a:r>
            <a:r>
              <a:rPr lang="en-US" b="1" dirty="0" smtClean="0"/>
              <a:t> 2.20. </a:t>
            </a:r>
            <a:r>
              <a:rPr lang="en-US" dirty="0" err="1" smtClean="0"/>
              <a:t>Jendela</a:t>
            </a:r>
            <a:r>
              <a:rPr lang="en-US" dirty="0" smtClean="0"/>
              <a:t> Bullets and 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Numbering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just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Pilih</a:t>
            </a:r>
            <a:r>
              <a:rPr lang="en-US" dirty="0" smtClean="0"/>
              <a:t> model bullet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OK.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lain , </a:t>
            </a:r>
            <a:r>
              <a:rPr lang="en-US" dirty="0" err="1" smtClean="0"/>
              <a:t>klik</a:t>
            </a:r>
            <a:r>
              <a:rPr lang="en-US" dirty="0" smtClean="0"/>
              <a:t> customize.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Begitu</a:t>
            </a:r>
            <a:r>
              <a:rPr lang="en-US" dirty="0" smtClean="0"/>
              <a:t>  </a:t>
            </a:r>
            <a:r>
              <a:rPr lang="en-US" dirty="0" err="1" smtClean="0"/>
              <a:t>juga</a:t>
            </a:r>
            <a:r>
              <a:rPr lang="en-US" dirty="0" smtClean="0"/>
              <a:t>  </a:t>
            </a:r>
            <a:r>
              <a:rPr lang="en-US" dirty="0" err="1" smtClean="0"/>
              <a:t>halnya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nomor</a:t>
            </a:r>
            <a:r>
              <a:rPr lang="en-US" dirty="0" smtClean="0"/>
              <a:t>.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tampilan</a:t>
            </a:r>
            <a:r>
              <a:rPr lang="en-US" dirty="0" smtClean="0"/>
              <a:t>  </a:t>
            </a:r>
            <a:r>
              <a:rPr lang="en-US" dirty="0" err="1" smtClean="0"/>
              <a:t>Gambar</a:t>
            </a:r>
            <a:r>
              <a:rPr lang="en-US" dirty="0" smtClean="0"/>
              <a:t>  2.20  </a:t>
            </a:r>
            <a:r>
              <a:rPr lang="en-US" dirty="0" err="1" smtClean="0"/>
              <a:t>klik</a:t>
            </a:r>
            <a:r>
              <a:rPr lang="en-US" dirty="0" smtClean="0"/>
              <a:t>  tab Numbered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00108"/>
            <a:ext cx="37623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0"/>
            <a:ext cx="8186766" cy="6126163"/>
          </a:xfrm>
          <a:solidFill>
            <a:srgbClr val="FF0000"/>
          </a:solidFill>
          <a:ln w="38100">
            <a:solidFill>
              <a:srgbClr val="FFFF00"/>
            </a:solidFill>
            <a:prstDash val="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5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Membuat</a:t>
            </a:r>
            <a:r>
              <a:rPr lang="en-US" sz="5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 Header </a:t>
            </a:r>
            <a:r>
              <a:rPr lang="en-US" sz="58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dan</a:t>
            </a:r>
            <a:r>
              <a:rPr lang="en-US" sz="5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 Footer</a:t>
            </a:r>
            <a:endParaRPr lang="id-ID" sz="58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urlz MT" pitchFamily="82" charset="0"/>
            </a:endParaRPr>
          </a:p>
          <a:p>
            <a:pPr algn="just">
              <a:buNone/>
            </a:pPr>
            <a:r>
              <a:rPr lang="id-ID" sz="5800" dirty="0" smtClean="0">
                <a:latin typeface="Curlz MT" pitchFamily="82" charset="0"/>
              </a:rPr>
              <a:t>	</a:t>
            </a:r>
            <a:r>
              <a:rPr lang="en-US" dirty="0" smtClean="0"/>
              <a:t>Header(</a:t>
            </a:r>
            <a:r>
              <a:rPr lang="en-US" dirty="0" err="1" smtClean="0"/>
              <a:t>catatan</a:t>
            </a:r>
            <a:r>
              <a:rPr lang="en-US" dirty="0" smtClean="0"/>
              <a:t>  </a:t>
            </a:r>
            <a:r>
              <a:rPr lang="en-US" dirty="0" err="1" smtClean="0"/>
              <a:t>kepala</a:t>
            </a:r>
            <a:r>
              <a:rPr lang="en-US" dirty="0" smtClean="0"/>
              <a:t>)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teks</a:t>
            </a:r>
            <a:r>
              <a:rPr lang="en-US" dirty="0" smtClean="0"/>
              <a:t>  yang  </a:t>
            </a:r>
            <a:r>
              <a:rPr lang="en-US" dirty="0" err="1" smtClean="0"/>
              <a:t>khusus</a:t>
            </a:r>
            <a:r>
              <a:rPr lang="en-US" dirty="0" smtClean="0"/>
              <a:t>  </a:t>
            </a:r>
            <a:r>
              <a:rPr lang="en-US" dirty="0" err="1" smtClean="0"/>
              <a:t>diletakkan</a:t>
            </a:r>
            <a:r>
              <a:rPr lang="en-US" dirty="0" smtClean="0"/>
              <a:t>  </a:t>
            </a:r>
            <a:r>
              <a:rPr lang="en-US" dirty="0" err="1" smtClean="0"/>
              <a:t>dibagian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Atas</a:t>
            </a:r>
            <a:r>
              <a:rPr lang="id-ID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halamannya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Footer(</a:t>
            </a:r>
            <a:r>
              <a:rPr lang="en-US" dirty="0" err="1" smtClean="0"/>
              <a:t>catatan</a:t>
            </a:r>
            <a:r>
              <a:rPr lang="en-US" dirty="0" smtClean="0"/>
              <a:t> kaki) </a:t>
            </a:r>
            <a:r>
              <a:rPr lang="en-US" dirty="0" err="1" smtClean="0"/>
              <a:t>kebalikan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header.  Header  </a:t>
            </a:r>
            <a:r>
              <a:rPr lang="en-US" dirty="0" err="1" smtClean="0"/>
              <a:t>dan</a:t>
            </a:r>
            <a:r>
              <a:rPr lang="en-US" dirty="0" smtClean="0"/>
              <a:t>  footer 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sering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dibuat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yang </a:t>
            </a:r>
            <a:r>
              <a:rPr lang="en-US" dirty="0" err="1" smtClean="0"/>
              <a:t>diketik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header </a:t>
            </a:r>
            <a:r>
              <a:rPr lang="en-US" dirty="0" err="1" smtClean="0"/>
              <a:t>dan</a:t>
            </a:r>
            <a:r>
              <a:rPr lang="en-US" dirty="0" smtClean="0"/>
              <a:t> footer ;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1. </a:t>
            </a:r>
            <a:r>
              <a:rPr lang="id-ID" dirty="0" smtClean="0"/>
              <a:t>	  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menu View.</a:t>
            </a:r>
            <a:endParaRPr lang="id-ID" dirty="0" smtClean="0"/>
          </a:p>
          <a:p>
            <a:pPr marL="514350" indent="-514350" algn="just">
              <a:buAutoNum type="arabicPeriod" startAt="2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Header and Footer </a:t>
            </a:r>
            <a:r>
              <a:rPr lang="en-US" dirty="0" err="1" smtClean="0"/>
              <a:t>sehingga</a:t>
            </a:r>
            <a:r>
              <a:rPr lang="en-US" dirty="0" smtClean="0"/>
              <a:t> insertion point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(</a:t>
            </a:r>
            <a:r>
              <a:rPr lang="en-US" dirty="0" err="1" smtClean="0"/>
              <a:t>membuat</a:t>
            </a:r>
            <a:r>
              <a:rPr lang="en-US" dirty="0" smtClean="0"/>
              <a:t> header).</a:t>
            </a:r>
            <a:endParaRPr lang="id-ID" dirty="0" smtClean="0"/>
          </a:p>
          <a:p>
            <a:pPr marL="514350" indent="-514350" algn="just">
              <a:buAutoNum type="arabicPeriod" startAt="2"/>
            </a:pP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untuk</a:t>
            </a:r>
            <a:r>
              <a:rPr lang="en-US" dirty="0" smtClean="0"/>
              <a:t> header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footer.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4.  </a:t>
            </a:r>
            <a:r>
              <a:rPr lang="id-ID" dirty="0" smtClean="0"/>
              <a:t>	   </a:t>
            </a:r>
            <a:r>
              <a:rPr lang="en-US" dirty="0" err="1" smtClean="0"/>
              <a:t>Ketikkan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footer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header </a:t>
            </a:r>
            <a:r>
              <a:rPr lang="en-US" dirty="0" err="1" smtClean="0"/>
              <a:t>dan</a:t>
            </a:r>
            <a:r>
              <a:rPr lang="en-US" dirty="0" smtClean="0"/>
              <a:t> footer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format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split orient="vert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495800" cy="52863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7200" dirty="0" err="1"/>
              <a:t>Versi</a:t>
            </a:r>
            <a:r>
              <a:rPr lang="en-US" sz="7200" dirty="0"/>
              <a:t> </a:t>
            </a:r>
            <a:r>
              <a:rPr lang="en-US" sz="7200" dirty="0" err="1"/>
              <a:t>selanjutnya</a:t>
            </a:r>
            <a:r>
              <a:rPr lang="en-US" sz="7200" dirty="0"/>
              <a:t> </a:t>
            </a:r>
            <a:r>
              <a:rPr lang="en-US" sz="7200" dirty="0" err="1"/>
              <a:t>dari</a:t>
            </a:r>
            <a:r>
              <a:rPr lang="en-US" sz="7200" dirty="0"/>
              <a:t> Word for </a:t>
            </a:r>
            <a:r>
              <a:rPr lang="en-US" sz="7200" dirty="0" smtClean="0"/>
              <a:t>Macintosh,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adalah</a:t>
            </a:r>
            <a:r>
              <a:rPr lang="en-US" sz="7200" dirty="0" smtClean="0"/>
              <a:t> </a:t>
            </a:r>
            <a:r>
              <a:rPr lang="en-US" sz="7200" dirty="0"/>
              <a:t>Word 3.0, yang </a:t>
            </a:r>
            <a:r>
              <a:rPr lang="en-US" sz="7200" dirty="0" err="1"/>
              <a:t>dirilis</a:t>
            </a:r>
            <a:r>
              <a:rPr lang="en-US" sz="7200" dirty="0"/>
              <a:t> </a:t>
            </a:r>
            <a:r>
              <a:rPr lang="en-US" sz="7200" dirty="0" err="1"/>
              <a:t>pada</a:t>
            </a:r>
            <a:r>
              <a:rPr lang="en-US" sz="7200" dirty="0"/>
              <a:t> </a:t>
            </a:r>
            <a:r>
              <a:rPr lang="en-US" sz="7200" dirty="0" err="1"/>
              <a:t>tahun</a:t>
            </a:r>
            <a:r>
              <a:rPr lang="en-US" sz="7200" dirty="0"/>
              <a:t> </a:t>
            </a:r>
            <a:r>
              <a:rPr lang="en-US" sz="7200" dirty="0" smtClean="0">
                <a:hlinkClick r:id="rId4" tooltip="1987"/>
              </a:rPr>
              <a:t>1987</a:t>
            </a:r>
            <a:r>
              <a:rPr lang="en-US" sz="7200" dirty="0" smtClean="0"/>
              <a:t>.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Versi</a:t>
            </a:r>
            <a:r>
              <a:rPr lang="en-US" sz="7200" dirty="0" smtClean="0"/>
              <a:t> </a:t>
            </a:r>
            <a:r>
              <a:rPr lang="en-US" sz="7200" dirty="0" err="1"/>
              <a:t>ini</a:t>
            </a:r>
            <a:r>
              <a:rPr lang="en-US" sz="7200" dirty="0"/>
              <a:t> </a:t>
            </a:r>
            <a:r>
              <a:rPr lang="en-US" sz="7200" dirty="0" err="1"/>
              <a:t>mencakup</a:t>
            </a:r>
            <a:r>
              <a:rPr lang="en-US" sz="7200" dirty="0"/>
              <a:t> </a:t>
            </a:r>
            <a:r>
              <a:rPr lang="en-US" sz="7200" dirty="0" err="1"/>
              <a:t>banyak</a:t>
            </a:r>
            <a:r>
              <a:rPr lang="en-US" sz="7200" dirty="0"/>
              <a:t> </a:t>
            </a:r>
            <a:r>
              <a:rPr lang="en-US" sz="7200" dirty="0" err="1"/>
              <a:t>peningkatan</a:t>
            </a:r>
            <a:r>
              <a:rPr lang="en-US" sz="7200" dirty="0"/>
              <a:t> </a:t>
            </a:r>
            <a:r>
              <a:rPr lang="en-US" sz="7200" dirty="0" err="1" smtClean="0"/>
              <a:t>dan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fitur</a:t>
            </a:r>
            <a:r>
              <a:rPr lang="en-US" sz="7200" dirty="0" smtClean="0"/>
              <a:t> </a:t>
            </a:r>
            <a:r>
              <a:rPr lang="en-US" sz="7200" dirty="0" err="1"/>
              <a:t>baru</a:t>
            </a:r>
            <a:r>
              <a:rPr lang="en-US" sz="7200" dirty="0"/>
              <a:t> </a:t>
            </a:r>
            <a:r>
              <a:rPr lang="en-US" sz="7200" dirty="0" err="1"/>
              <a:t>tapi</a:t>
            </a:r>
            <a:r>
              <a:rPr lang="en-US" sz="7200" dirty="0"/>
              <a:t> </a:t>
            </a:r>
            <a:r>
              <a:rPr lang="en-US" sz="7200" dirty="0" err="1"/>
              <a:t>memiliki</a:t>
            </a:r>
            <a:r>
              <a:rPr lang="en-US" sz="7200" dirty="0"/>
              <a:t> </a:t>
            </a:r>
            <a:r>
              <a:rPr lang="en-US" sz="7200" dirty="0" err="1"/>
              <a:t>banyak</a:t>
            </a:r>
            <a:r>
              <a:rPr lang="en-US" sz="7200" dirty="0"/>
              <a:t> </a:t>
            </a:r>
            <a:r>
              <a:rPr lang="en-US" sz="7200" i="1" dirty="0"/>
              <a:t>bug</a:t>
            </a:r>
            <a:r>
              <a:rPr lang="en-US" sz="7200" dirty="0"/>
              <a:t>. </a:t>
            </a:r>
            <a:r>
              <a:rPr lang="en-US" sz="7200" dirty="0" err="1" smtClean="0"/>
              <a:t>Dalam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hanya</a:t>
            </a:r>
            <a:r>
              <a:rPr lang="en-US" sz="7200" dirty="0" smtClean="0"/>
              <a:t> </a:t>
            </a:r>
            <a:r>
              <a:rPr lang="en-US" sz="7200" dirty="0" err="1"/>
              <a:t>beberapa</a:t>
            </a:r>
            <a:r>
              <a:rPr lang="en-US" sz="7200" dirty="0"/>
              <a:t> </a:t>
            </a:r>
            <a:r>
              <a:rPr lang="en-US" sz="7200" dirty="0" err="1"/>
              <a:t>bulan</a:t>
            </a:r>
            <a:r>
              <a:rPr lang="en-US" sz="7200" dirty="0"/>
              <a:t>, Microsoft </a:t>
            </a:r>
            <a:r>
              <a:rPr lang="en-US" sz="7200" dirty="0" err="1" smtClean="0"/>
              <a:t>mengganti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smtClean="0"/>
              <a:t>Word </a:t>
            </a:r>
            <a:r>
              <a:rPr lang="en-US" sz="7200" dirty="0"/>
              <a:t>3.0 </a:t>
            </a:r>
            <a:r>
              <a:rPr lang="en-US" sz="7200" dirty="0" err="1"/>
              <a:t>dengan</a:t>
            </a:r>
            <a:r>
              <a:rPr lang="en-US" sz="7200" dirty="0"/>
              <a:t> Word 3.01, yang </a:t>
            </a:r>
            <a:r>
              <a:rPr lang="en-US" sz="7200" dirty="0" err="1"/>
              <a:t>jauh</a:t>
            </a:r>
            <a:r>
              <a:rPr lang="en-US" sz="7200" dirty="0"/>
              <a:t> </a:t>
            </a:r>
            <a:r>
              <a:rPr lang="en-US" sz="7200" dirty="0" err="1" smtClean="0"/>
              <a:t>lebih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stabil</a:t>
            </a:r>
            <a:r>
              <a:rPr lang="en-US" sz="7200" dirty="0"/>
              <a:t>. </a:t>
            </a:r>
            <a:r>
              <a:rPr lang="en-US" sz="7200" dirty="0" err="1"/>
              <a:t>Semua</a:t>
            </a:r>
            <a:r>
              <a:rPr lang="en-US" sz="7200" dirty="0"/>
              <a:t> </a:t>
            </a:r>
            <a:r>
              <a:rPr lang="en-US" sz="7200" dirty="0" err="1" smtClean="0"/>
              <a:t>pengguna</a:t>
            </a:r>
            <a:r>
              <a:rPr lang="en-US" sz="7200" dirty="0" smtClean="0"/>
              <a:t> </a:t>
            </a:r>
            <a:r>
              <a:rPr lang="en-US" sz="7200" dirty="0" err="1"/>
              <a:t>terdaftar</a:t>
            </a:r>
            <a:r>
              <a:rPr lang="en-US" sz="7200" dirty="0"/>
              <a:t> </a:t>
            </a:r>
            <a:r>
              <a:rPr lang="en-US" sz="7200" dirty="0" err="1"/>
              <a:t>dari</a:t>
            </a:r>
            <a:r>
              <a:rPr lang="en-US" sz="7200" dirty="0"/>
              <a:t> </a:t>
            </a:r>
            <a:r>
              <a:rPr lang="en-US" sz="7200" dirty="0" smtClean="0"/>
              <a:t>Word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smtClean="0"/>
              <a:t>3.0 </a:t>
            </a:r>
            <a:r>
              <a:rPr lang="en-US" sz="7200" dirty="0" err="1"/>
              <a:t>dikirimi</a:t>
            </a:r>
            <a:r>
              <a:rPr lang="en-US" sz="7200" dirty="0"/>
              <a:t> </a:t>
            </a:r>
            <a:r>
              <a:rPr lang="en-US" sz="7200" dirty="0" err="1">
                <a:hlinkClick r:id="rId5" tooltip="Surat"/>
              </a:rPr>
              <a:t>surat</a:t>
            </a:r>
            <a:r>
              <a:rPr lang="en-US" sz="7200" dirty="0"/>
              <a:t> yang </a:t>
            </a:r>
            <a:r>
              <a:rPr lang="en-US" sz="7200" dirty="0" err="1"/>
              <a:t>berisi</a:t>
            </a:r>
            <a:r>
              <a:rPr lang="en-US" sz="7200" dirty="0"/>
              <a:t> </a:t>
            </a:r>
            <a:r>
              <a:rPr lang="en-US" sz="7200" dirty="0" err="1"/>
              <a:t>salinan</a:t>
            </a:r>
            <a:r>
              <a:rPr lang="en-US" sz="7200" dirty="0"/>
              <a:t> </a:t>
            </a:r>
            <a:r>
              <a:rPr lang="en-US" sz="7200" dirty="0" smtClean="0"/>
              <a:t>Word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smtClean="0"/>
              <a:t>3.01</a:t>
            </a:r>
            <a:r>
              <a:rPr lang="id-ID" sz="7200" dirty="0"/>
              <a:t> </a:t>
            </a:r>
            <a:r>
              <a:rPr lang="en-US" sz="7200" dirty="0" err="1" smtClean="0"/>
              <a:t>secara</a:t>
            </a:r>
            <a:r>
              <a:rPr lang="en-US" sz="7200" dirty="0" smtClean="0"/>
              <a:t> </a:t>
            </a:r>
            <a:r>
              <a:rPr lang="en-US" sz="7200" dirty="0">
                <a:hlinkClick r:id="rId6" tooltip="Gratis (halaman belum tersedia)"/>
              </a:rPr>
              <a:t>gratis</a:t>
            </a:r>
            <a:r>
              <a:rPr lang="en-US" sz="7200" dirty="0"/>
              <a:t>, </a:t>
            </a:r>
            <a:r>
              <a:rPr lang="en-US" sz="7200" dirty="0" err="1"/>
              <a:t>sehingga</a:t>
            </a:r>
            <a:r>
              <a:rPr lang="en-US" sz="7200" dirty="0"/>
              <a:t> </a:t>
            </a:r>
            <a:r>
              <a:rPr lang="en-US" sz="7200" dirty="0" err="1"/>
              <a:t>menjadikan</a:t>
            </a:r>
            <a:r>
              <a:rPr lang="en-US" sz="7200" dirty="0"/>
              <a:t> </a:t>
            </a:r>
            <a:r>
              <a:rPr lang="en-US" sz="7200" dirty="0" err="1"/>
              <a:t>hal</a:t>
            </a:r>
            <a:r>
              <a:rPr lang="en-US" sz="7200" dirty="0"/>
              <a:t> </a:t>
            </a:r>
            <a:r>
              <a:rPr lang="en-US" sz="7200" dirty="0" err="1" smtClean="0"/>
              <a:t>ini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kesalahan</a:t>
            </a:r>
            <a:r>
              <a:rPr lang="en-US" sz="7200" dirty="0" smtClean="0"/>
              <a:t> </a:t>
            </a:r>
            <a:r>
              <a:rPr lang="en-US" sz="7200" dirty="0"/>
              <a:t>Microsoft paling </a:t>
            </a:r>
            <a:r>
              <a:rPr lang="en-US" sz="7200" dirty="0" err="1"/>
              <a:t>mahal</a:t>
            </a:r>
            <a:r>
              <a:rPr lang="en-US" sz="7200" dirty="0"/>
              <a:t> </a:t>
            </a:r>
            <a:r>
              <a:rPr lang="en-US" sz="7200" dirty="0" err="1" smtClean="0"/>
              <a:t>untuk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ditebus</a:t>
            </a:r>
            <a:r>
              <a:rPr lang="en-US" sz="7200" dirty="0" smtClean="0"/>
              <a:t> </a:t>
            </a:r>
            <a:r>
              <a:rPr lang="en-US" sz="7200" dirty="0" err="1"/>
              <a:t>pada</a:t>
            </a:r>
            <a:r>
              <a:rPr lang="en-US" sz="7200" dirty="0"/>
              <a:t> </a:t>
            </a:r>
            <a:r>
              <a:rPr lang="en-US" sz="7200" dirty="0" err="1"/>
              <a:t>waktu</a:t>
            </a:r>
            <a:r>
              <a:rPr lang="en-US" sz="7200" dirty="0"/>
              <a:t> </a:t>
            </a:r>
            <a:r>
              <a:rPr lang="en-US" sz="7200" dirty="0" err="1"/>
              <a:t>itu</a:t>
            </a:r>
            <a:r>
              <a:rPr lang="en-US" sz="7200" dirty="0"/>
              <a:t>. Word 4.0, yang </a:t>
            </a:r>
            <a:r>
              <a:rPr lang="en-US" sz="7200" dirty="0" err="1" smtClean="0"/>
              <a:t>dirilis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pada</a:t>
            </a:r>
            <a:r>
              <a:rPr lang="en-US" sz="7200" dirty="0" smtClean="0"/>
              <a:t> </a:t>
            </a:r>
            <a:r>
              <a:rPr lang="en-US" sz="7200" dirty="0" err="1"/>
              <a:t>tahun</a:t>
            </a:r>
            <a:r>
              <a:rPr lang="en-US" sz="7200" dirty="0"/>
              <a:t> </a:t>
            </a:r>
            <a:r>
              <a:rPr lang="en-US" sz="7200" dirty="0">
                <a:hlinkClick r:id="rId7" tooltip="1989"/>
              </a:rPr>
              <a:t>1989</a:t>
            </a:r>
            <a:r>
              <a:rPr lang="en-US" sz="7200" dirty="0"/>
              <a:t>, </a:t>
            </a:r>
            <a:r>
              <a:rPr lang="en-US" sz="7200" dirty="0" err="1"/>
              <a:t>merupakan</a:t>
            </a:r>
            <a:r>
              <a:rPr lang="en-US" sz="7200" dirty="0"/>
              <a:t> </a:t>
            </a:r>
            <a:r>
              <a:rPr lang="en-US" sz="7200" dirty="0" err="1"/>
              <a:t>versi</a:t>
            </a:r>
            <a:r>
              <a:rPr lang="en-US" sz="7200" dirty="0"/>
              <a:t> </a:t>
            </a:r>
            <a:r>
              <a:rPr lang="en-US" sz="7200" dirty="0" smtClean="0"/>
              <a:t>yang</a:t>
            </a:r>
            <a:endParaRPr lang="id-ID" sz="72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7200" dirty="0" err="1" smtClean="0"/>
              <a:t>sangat</a:t>
            </a:r>
            <a:r>
              <a:rPr lang="en-US" sz="7200" dirty="0" smtClean="0"/>
              <a:t> </a:t>
            </a:r>
            <a:r>
              <a:rPr lang="en-US" sz="7200" dirty="0" err="1"/>
              <a:t>sukses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juga</a:t>
            </a:r>
            <a:r>
              <a:rPr lang="en-US" sz="7200" dirty="0"/>
              <a:t> </a:t>
            </a:r>
            <a:r>
              <a:rPr lang="en-US" sz="7200" dirty="0" err="1"/>
              <a:t>stabil</a:t>
            </a:r>
            <a:r>
              <a:rPr lang="en-US" sz="7200" dirty="0"/>
              <a:t> </a:t>
            </a:r>
            <a:r>
              <a:rPr lang="en-US" sz="7200" dirty="0" err="1"/>
              <a:t>digunakan</a:t>
            </a:r>
            <a:r>
              <a:rPr lang="en-US" sz="7200" dirty="0"/>
              <a:t>.</a:t>
            </a:r>
            <a:endParaRPr lang="id-ID" sz="7200" dirty="0"/>
          </a:p>
          <a:p>
            <a:pPr>
              <a:buNone/>
            </a:pP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643438" cy="52863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 err="1"/>
              <a:t>Tahun</a:t>
            </a:r>
            <a:r>
              <a:rPr lang="en-US" sz="1800" b="1" dirty="0"/>
              <a:t> 1990-1995</a:t>
            </a:r>
            <a:endParaRPr lang="id-ID" sz="1800" dirty="0"/>
          </a:p>
          <a:p>
            <a:pPr>
              <a:buNone/>
            </a:pPr>
            <a:endParaRPr lang="id-ID" sz="1800" dirty="0" smtClean="0"/>
          </a:p>
          <a:p>
            <a:pPr algn="just">
              <a:buNone/>
            </a:pPr>
            <a:r>
              <a:rPr lang="id-ID" sz="1800" dirty="0"/>
              <a:t>	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rentang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Word for Windows </a:t>
            </a:r>
            <a:r>
              <a:rPr lang="en-US" sz="1800" dirty="0" err="1"/>
              <a:t>diluncurkan</a:t>
            </a:r>
            <a:r>
              <a:rPr lang="en-US" sz="1800" dirty="0"/>
              <a:t>. </a:t>
            </a:r>
            <a:r>
              <a:rPr lang="en-US" sz="1800" dirty="0" err="1"/>
              <a:t>Versi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Word for Windows </a:t>
            </a:r>
            <a:r>
              <a:rPr lang="en-US" sz="1800" dirty="0" err="1"/>
              <a:t>dirilis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>
                <a:hlinkClick r:id="rId7" tooltip="1989"/>
              </a:rPr>
              <a:t>1989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500 </a:t>
            </a:r>
            <a:r>
              <a:rPr lang="en-US" sz="1800" dirty="0" err="1"/>
              <a:t>Dolar</a:t>
            </a:r>
            <a:r>
              <a:rPr lang="en-US" sz="1800" dirty="0"/>
              <a:t> </a:t>
            </a:r>
            <a:r>
              <a:rPr lang="en-US" sz="1800" dirty="0" err="1"/>
              <a:t>Amerika</a:t>
            </a:r>
            <a:r>
              <a:rPr lang="en-US" sz="1800" dirty="0"/>
              <a:t> </a:t>
            </a:r>
            <a:r>
              <a:rPr lang="en-US" sz="1800" dirty="0" err="1"/>
              <a:t>Serikat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dirilisnya</a:t>
            </a:r>
            <a:r>
              <a:rPr lang="en-US" sz="1800" dirty="0"/>
              <a:t> Microsoft </a:t>
            </a:r>
            <a:r>
              <a:rPr lang="en-US" sz="1800" dirty="0">
                <a:hlinkClick r:id="rId8" tooltip="Windows 3.0 (halaman belum tersedia)"/>
              </a:rPr>
              <a:t>Windows 3.0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selanjutnya</a:t>
            </a:r>
            <a:r>
              <a:rPr lang="en-US" sz="1800" dirty="0"/>
              <a:t>, </a:t>
            </a:r>
            <a:r>
              <a:rPr lang="en-US" sz="1800" dirty="0" err="1"/>
              <a:t>penjualan</a:t>
            </a:r>
            <a:r>
              <a:rPr lang="en-US" sz="1800" dirty="0"/>
              <a:t> pun </a:t>
            </a:r>
            <a:r>
              <a:rPr lang="en-US" sz="1800" dirty="0" err="1"/>
              <a:t>akhirnya</a:t>
            </a:r>
            <a:r>
              <a:rPr lang="en-US" sz="1800" dirty="0"/>
              <a:t> </a:t>
            </a:r>
            <a:r>
              <a:rPr lang="en-US" sz="1800" dirty="0" err="1"/>
              <a:t>terdongkrak</a:t>
            </a:r>
            <a:r>
              <a:rPr lang="en-US" sz="1800" dirty="0"/>
              <a:t> </a:t>
            </a:r>
            <a:r>
              <a:rPr lang="en-US" sz="1800" dirty="0" err="1"/>
              <a:t>naik</a:t>
            </a:r>
            <a:r>
              <a:rPr lang="en-US" sz="1800" dirty="0"/>
              <a:t>, </a:t>
            </a:r>
            <a:r>
              <a:rPr lang="en-US" sz="1800" dirty="0" err="1"/>
              <a:t>mengingat</a:t>
            </a:r>
            <a:r>
              <a:rPr lang="en-US" sz="1800" dirty="0"/>
              <a:t> Word for Windows 1.0 </a:t>
            </a:r>
            <a:r>
              <a:rPr lang="en-US" sz="1800" dirty="0" err="1"/>
              <a:t>didesain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>
                <a:hlinkClick r:id="rId8" tooltip="Windows 3.0 (halaman belum tersedia)"/>
              </a:rPr>
              <a:t>Windows 3.0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performanya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buruk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dijalankan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versi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. Microsoft </a:t>
            </a:r>
            <a:r>
              <a:rPr lang="en-US" sz="1800" dirty="0" err="1"/>
              <a:t>menunggu</a:t>
            </a:r>
            <a:r>
              <a:rPr lang="en-US" sz="1800" dirty="0"/>
              <a:t>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merilis</a:t>
            </a:r>
            <a:r>
              <a:rPr lang="en-US" sz="1800" dirty="0"/>
              <a:t> Word 2.0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mengukuhkan</a:t>
            </a:r>
            <a:r>
              <a:rPr lang="en-US" sz="1800" dirty="0"/>
              <a:t> Microsoft Word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pemimpin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pengolah</a:t>
            </a:r>
            <a:r>
              <a:rPr lang="en-US" sz="1800" dirty="0"/>
              <a:t> </a:t>
            </a:r>
            <a:r>
              <a:rPr lang="en-US" sz="1800" dirty="0" err="1"/>
              <a:t>kata</a:t>
            </a:r>
            <a:r>
              <a:rPr lang="en-US" sz="1800" dirty="0"/>
              <a:t>.</a:t>
            </a:r>
            <a:endParaRPr lang="id-ID" sz="1800" dirty="0"/>
          </a:p>
          <a:p>
            <a:pPr>
              <a:buNone/>
            </a:pPr>
            <a:endParaRPr lang="id-ID" sz="1800" dirty="0"/>
          </a:p>
        </p:txBody>
      </p:sp>
    </p:spTree>
  </p:cSld>
  <p:clrMapOvr>
    <a:masterClrMapping/>
  </p:clrMapOvr>
  <p:transition spd="med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786314" cy="5857892"/>
          </a:xfrm>
          <a:prstGeom prst="wedgeRectCallout">
            <a:avLst>
              <a:gd name="adj1" fmla="val -23866"/>
              <a:gd name="adj2" fmla="val 56889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51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Lucida Handwriting" pitchFamily="66" charset="0"/>
              </a:rPr>
              <a:t>Membuat</a:t>
            </a:r>
            <a:r>
              <a:rPr lang="en-US" sz="51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Lucida Handwriting" pitchFamily="66" charset="0"/>
              </a:rPr>
              <a:t> </a:t>
            </a:r>
            <a:r>
              <a:rPr lang="en-US" sz="51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Lucida Handwriting" pitchFamily="66" charset="0"/>
              </a:rPr>
              <a:t>Tabel</a:t>
            </a:r>
            <a:endParaRPr lang="id-ID" sz="51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Lucida Handwriting" pitchFamily="66" charset="0"/>
            </a:endParaRPr>
          </a:p>
          <a:p>
            <a:pPr algn="just">
              <a:buNone/>
            </a:pP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table </a:t>
            </a:r>
            <a:r>
              <a:rPr lang="en-US" sz="3000" dirty="0" err="1" smtClean="0"/>
              <a:t>dalam</a:t>
            </a:r>
            <a:r>
              <a:rPr lang="en-US" sz="3000" dirty="0" smtClean="0"/>
              <a:t> Word 2000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1.  </a:t>
            </a:r>
            <a:r>
              <a:rPr lang="en-US" sz="3000" dirty="0" err="1" smtClean="0"/>
              <a:t>Klik</a:t>
            </a:r>
            <a:r>
              <a:rPr lang="en-US" sz="3000" dirty="0" smtClean="0"/>
              <a:t> menu Table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2.  </a:t>
            </a:r>
            <a:r>
              <a:rPr lang="en-US" sz="3000" dirty="0" err="1" smtClean="0"/>
              <a:t>Pilih</a:t>
            </a:r>
            <a:r>
              <a:rPr lang="en-US" sz="3000" dirty="0" smtClean="0"/>
              <a:t> tab Insert </a:t>
            </a:r>
            <a:r>
              <a:rPr lang="en-US" sz="3000" dirty="0" err="1" smtClean="0"/>
              <a:t>lalu</a:t>
            </a:r>
            <a:r>
              <a:rPr lang="en-US" sz="3000" dirty="0" smtClean="0"/>
              <a:t> </a:t>
            </a:r>
            <a:r>
              <a:rPr lang="en-US" sz="3000" dirty="0" err="1" smtClean="0"/>
              <a:t>klik</a:t>
            </a:r>
            <a:r>
              <a:rPr lang="en-US" sz="3000" dirty="0" smtClean="0"/>
              <a:t> tab Table, </a:t>
            </a:r>
            <a:r>
              <a:rPr lang="en-US" sz="3000" dirty="0" err="1" smtClean="0"/>
              <a:t>sehingga</a:t>
            </a:r>
            <a:r>
              <a:rPr lang="en-US" sz="3000" dirty="0" smtClean="0"/>
              <a:t> </a:t>
            </a:r>
            <a:r>
              <a:rPr lang="en-US" sz="3000" dirty="0" err="1" smtClean="0"/>
              <a:t>muncul</a:t>
            </a:r>
            <a:r>
              <a:rPr lang="en-US" sz="3000" dirty="0" smtClean="0"/>
              <a:t> </a:t>
            </a:r>
            <a:r>
              <a:rPr lang="en-US" sz="3000" dirty="0" err="1" smtClean="0"/>
              <a:t>jendela</a:t>
            </a:r>
            <a:r>
              <a:rPr lang="en-US" sz="3000" dirty="0" smtClean="0"/>
              <a:t> </a:t>
            </a:r>
            <a:r>
              <a:rPr lang="en-US" sz="3000" dirty="0" err="1" smtClean="0"/>
              <a:t>sbb</a:t>
            </a:r>
            <a:r>
              <a:rPr lang="en-US" sz="3000" dirty="0" smtClean="0"/>
              <a:t> ;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 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 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id-ID" sz="3000" dirty="0" smtClean="0"/>
          </a:p>
          <a:p>
            <a:pPr algn="just">
              <a:buNone/>
            </a:pPr>
            <a:r>
              <a:rPr lang="id-ID" sz="3000" b="1" dirty="0" smtClean="0"/>
              <a:t>	</a:t>
            </a:r>
          </a:p>
          <a:p>
            <a:pPr algn="just">
              <a:buNone/>
            </a:pPr>
            <a:r>
              <a:rPr lang="id-ID" sz="3000" b="1" dirty="0" smtClean="0"/>
              <a:t>	    </a:t>
            </a:r>
          </a:p>
          <a:p>
            <a:pPr algn="just">
              <a:buNone/>
            </a:pPr>
            <a:endParaRPr lang="id-ID" sz="3000" b="1" dirty="0" smtClean="0"/>
          </a:p>
          <a:p>
            <a:pPr algn="just">
              <a:buNone/>
            </a:pPr>
            <a:r>
              <a:rPr lang="id-ID" sz="3000" b="1" dirty="0" smtClean="0"/>
              <a:t>  		</a:t>
            </a:r>
            <a:r>
              <a:rPr lang="en-US" sz="3000" b="1" dirty="0" err="1" smtClean="0"/>
              <a:t>Gambar</a:t>
            </a:r>
            <a:r>
              <a:rPr lang="en-US" sz="3000" b="1" dirty="0" smtClean="0"/>
              <a:t> 2.21. </a:t>
            </a:r>
            <a:r>
              <a:rPr lang="en-US" sz="3000" dirty="0" err="1" smtClean="0"/>
              <a:t>Jendela</a:t>
            </a:r>
            <a:r>
              <a:rPr lang="en-US" sz="3000" dirty="0" smtClean="0"/>
              <a:t> Table</a:t>
            </a:r>
            <a:endParaRPr lang="id-ID" sz="3000" dirty="0" smtClean="0"/>
          </a:p>
          <a:p>
            <a:pPr algn="just">
              <a:buNone/>
            </a:pPr>
            <a:r>
              <a:rPr lang="id-ID" sz="3000" dirty="0" smtClean="0"/>
              <a:t>keterangan:</a:t>
            </a:r>
            <a:r>
              <a:rPr lang="en-US" sz="3000" dirty="0" smtClean="0"/>
              <a:t> 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•	Option  Number  of  Column 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 </a:t>
            </a:r>
            <a:r>
              <a:rPr lang="en-US" sz="3000" dirty="0" err="1" smtClean="0"/>
              <a:t>untuk</a:t>
            </a:r>
            <a:r>
              <a:rPr lang="en-US" sz="3000" dirty="0" smtClean="0"/>
              <a:t>  </a:t>
            </a:r>
            <a:r>
              <a:rPr lang="en-US" sz="3000" dirty="0" err="1" smtClean="0"/>
              <a:t>menentukan</a:t>
            </a:r>
            <a:r>
              <a:rPr lang="en-US" sz="3000" dirty="0" smtClean="0"/>
              <a:t>  </a:t>
            </a:r>
            <a:r>
              <a:rPr lang="en-US" sz="3000" dirty="0" err="1" smtClean="0"/>
              <a:t>jumlah</a:t>
            </a:r>
            <a:r>
              <a:rPr lang="en-US" sz="3000" dirty="0" smtClean="0"/>
              <a:t> </a:t>
            </a:r>
            <a:r>
              <a:rPr lang="en-US" sz="3000" dirty="0" err="1" smtClean="0"/>
              <a:t>kolom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tabel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•	Option Number of Rows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menentukan</a:t>
            </a:r>
            <a:r>
              <a:rPr lang="en-US" sz="3000" dirty="0" smtClean="0"/>
              <a:t> </a:t>
            </a:r>
            <a:r>
              <a:rPr lang="en-US" sz="3000" dirty="0" err="1" smtClean="0"/>
              <a:t>jumlah</a:t>
            </a:r>
            <a:r>
              <a:rPr lang="en-US" sz="3000" dirty="0" smtClean="0"/>
              <a:t> </a:t>
            </a:r>
            <a:r>
              <a:rPr lang="en-US" sz="3000" dirty="0" err="1" smtClean="0"/>
              <a:t>baris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tabel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 algn="just">
              <a:buNone/>
            </a:pPr>
            <a:r>
              <a:rPr lang="en-US" sz="3000" dirty="0" smtClean="0"/>
              <a:t>•	</a:t>
            </a:r>
            <a:r>
              <a:rPr lang="en-US" sz="3000" dirty="0" err="1" smtClean="0"/>
              <a:t>Pada</a:t>
            </a:r>
            <a:r>
              <a:rPr lang="en-US" sz="3000" dirty="0" smtClean="0"/>
              <a:t> tab AutoFit behavior </a:t>
            </a:r>
            <a:r>
              <a:rPr lang="en-US" sz="3000" dirty="0" err="1" smtClean="0"/>
              <a:t>terdapat</a:t>
            </a:r>
            <a:r>
              <a:rPr lang="en-US" sz="3000" dirty="0" smtClean="0"/>
              <a:t> 3 option yang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dipilih</a:t>
            </a:r>
            <a:r>
              <a:rPr lang="en-US" sz="3000" dirty="0" smtClean="0"/>
              <a:t> </a:t>
            </a:r>
            <a:r>
              <a:rPr lang="en-US" sz="3000" dirty="0" err="1" smtClean="0"/>
              <a:t>sesuai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tabel</a:t>
            </a:r>
            <a:r>
              <a:rPr lang="en-US" sz="3000" dirty="0" smtClean="0"/>
              <a:t> yang </a:t>
            </a:r>
            <a:r>
              <a:rPr lang="en-US" sz="3000" dirty="0" err="1" smtClean="0"/>
              <a:t>akan</a:t>
            </a:r>
            <a:r>
              <a:rPr lang="en-US" sz="3000" dirty="0" smtClean="0"/>
              <a:t> </a:t>
            </a:r>
            <a:r>
              <a:rPr lang="en-US" sz="3000" dirty="0" err="1" smtClean="0"/>
              <a:t>dibuat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 algn="just">
              <a:buNone/>
            </a:pP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314" y="1"/>
            <a:ext cx="4357686" cy="5929330"/>
          </a:xfrm>
          <a:prstGeom prst="doubleWave">
            <a:avLst>
              <a:gd name="adj1" fmla="val 5997"/>
              <a:gd name="adj2" fmla="val -1852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1.  </a:t>
            </a:r>
            <a:r>
              <a:rPr lang="id-ID" dirty="0" smtClean="0"/>
              <a:t>	</a:t>
            </a:r>
            <a:r>
              <a:rPr lang="en-US" dirty="0" smtClean="0"/>
              <a:t>Option Fixed column width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ukuran</a:t>
            </a:r>
            <a:r>
              <a:rPr lang="en-US" dirty="0" smtClean="0"/>
              <a:t> 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option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opton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2. </a:t>
            </a:r>
            <a:r>
              <a:rPr lang="id-ID" dirty="0" smtClean="0"/>
              <a:t>	</a:t>
            </a:r>
            <a:r>
              <a:rPr lang="en-US" dirty="0" smtClean="0"/>
              <a:t> Option </a:t>
            </a:r>
            <a:r>
              <a:rPr lang="en-US" dirty="0" err="1" smtClean="0"/>
              <a:t>autoFit</a:t>
            </a:r>
            <a:r>
              <a:rPr lang="en-US" dirty="0" smtClean="0"/>
              <a:t> to contents width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aktif</a:t>
            </a:r>
            <a:r>
              <a:rPr lang="en-US" dirty="0" smtClean="0"/>
              <a:t> yang 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kolomnya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3. </a:t>
            </a:r>
            <a:r>
              <a:rPr lang="id-ID" dirty="0" smtClean="0"/>
              <a:t>	</a:t>
            </a:r>
            <a:r>
              <a:rPr lang="en-US" dirty="0" smtClean="0"/>
              <a:t> Option </a:t>
            </a:r>
            <a:r>
              <a:rPr lang="en-US" dirty="0" err="1" smtClean="0"/>
              <a:t>autoFix</a:t>
            </a:r>
            <a:r>
              <a:rPr lang="en-US" dirty="0" smtClean="0"/>
              <a:t> to windows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yang </a:t>
            </a:r>
            <a:r>
              <a:rPr lang="en-US" dirty="0" err="1" smtClean="0"/>
              <a:t>aktif</a:t>
            </a:r>
            <a:r>
              <a:rPr lang="en-US" dirty="0" smtClean="0"/>
              <a:t> yang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kolomnya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windows.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Jika</a:t>
            </a:r>
            <a:r>
              <a:rPr lang="en-US" dirty="0" smtClean="0"/>
              <a:t>  </a:t>
            </a:r>
            <a:r>
              <a:rPr lang="en-US" dirty="0" err="1" smtClean="0"/>
              <a:t>ingin</a:t>
            </a:r>
            <a:r>
              <a:rPr lang="en-US" dirty="0" smtClean="0"/>
              <a:t>  </a:t>
            </a:r>
            <a:r>
              <a:rPr lang="en-US" dirty="0" err="1" smtClean="0"/>
              <a:t>membuat</a:t>
            </a:r>
            <a:r>
              <a:rPr lang="en-US" dirty="0" smtClean="0"/>
              <a:t>  </a:t>
            </a:r>
            <a:r>
              <a:rPr lang="en-US" dirty="0" err="1" smtClean="0"/>
              <a:t>tabel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format  yang  </a:t>
            </a:r>
            <a:r>
              <a:rPr lang="en-US" dirty="0" err="1" smtClean="0"/>
              <a:t>disediakan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Microsoft  Word,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memilih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tab  Auto  Format. 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mencobanya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, </a:t>
            </a:r>
            <a:r>
              <a:rPr lang="en-US" dirty="0" err="1" smtClean="0"/>
              <a:t>menggabung</a:t>
            </a:r>
            <a:r>
              <a:rPr lang="en-US" dirty="0" smtClean="0"/>
              <a:t>, </a:t>
            </a:r>
            <a:r>
              <a:rPr lang="en-US" dirty="0" err="1" smtClean="0"/>
              <a:t>menyisip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286148" cy="17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643966" cy="6858000"/>
          </a:xfrm>
          <a:prstGeom prst="verticalScroll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sz="8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Old English Text MT" pitchFamily="66" charset="0"/>
              </a:rPr>
              <a:t>Mencetak</a:t>
            </a:r>
            <a:r>
              <a:rPr lang="en-US" sz="8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Old English Text MT" pitchFamily="66" charset="0"/>
              </a:rPr>
              <a:t> </a:t>
            </a:r>
            <a:r>
              <a:rPr lang="en-US" sz="8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Old English Text MT" pitchFamily="66" charset="0"/>
              </a:rPr>
              <a:t>Dokumen</a:t>
            </a:r>
            <a:endParaRPr lang="id-ID" sz="8400" dirty="0" smtClean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Old English Text MT" pitchFamily="66" charset="0"/>
            </a:endParaRPr>
          </a:p>
          <a:p>
            <a:pPr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dunia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komputer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istilah</a:t>
            </a:r>
            <a:r>
              <a:rPr lang="en-US" dirty="0" smtClean="0">
                <a:solidFill>
                  <a:schemeClr val="tx1"/>
                </a:solidFill>
              </a:rPr>
              <a:t> hardcopy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softcopy, yang </a:t>
            </a:r>
            <a:r>
              <a:rPr lang="en-US" dirty="0" err="1" smtClean="0">
                <a:solidFill>
                  <a:schemeClr val="tx1"/>
                </a:solidFill>
              </a:rPr>
              <a:t>masing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masingnya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berfungsi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. softcopy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layar</a:t>
            </a:r>
            <a:r>
              <a:rPr lang="en-US" dirty="0" smtClean="0">
                <a:solidFill>
                  <a:schemeClr val="tx1"/>
                </a:solidFill>
              </a:rPr>
              <a:t>  monitor,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mengetik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wondows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 softcopy </a:t>
            </a:r>
            <a:r>
              <a:rPr lang="en-US" dirty="0" err="1" smtClean="0">
                <a:solidFill>
                  <a:schemeClr val="tx1"/>
                </a:solidFill>
              </a:rPr>
              <a:t>sedangkan</a:t>
            </a:r>
            <a:r>
              <a:rPr lang="en-US" dirty="0" smtClean="0">
                <a:solidFill>
                  <a:schemeClr val="tx1"/>
                </a:solidFill>
              </a:rPr>
              <a:t> hardcopy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printer. </a:t>
            </a:r>
            <a:r>
              <a:rPr lang="en-US" dirty="0" err="1" smtClean="0">
                <a:solidFill>
                  <a:schemeClr val="tx1"/>
                </a:solidFill>
              </a:rPr>
              <a:t>Biasanya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software </a:t>
            </a:r>
            <a:r>
              <a:rPr lang="en-US" dirty="0" err="1" smtClean="0">
                <a:solidFill>
                  <a:schemeClr val="tx1"/>
                </a:solidFill>
              </a:rPr>
              <a:t>pengolah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menyediakan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fasilitas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akhir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modul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membahas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bagaimana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Microsoft Word.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Langkah-langkah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mencetak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1. 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menu file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2.  </a:t>
            </a:r>
            <a:r>
              <a:rPr lang="en-US" dirty="0" err="1" smtClean="0">
                <a:solidFill>
                  <a:schemeClr val="tx1"/>
                </a:solidFill>
              </a:rPr>
              <a:t>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klik</a:t>
            </a:r>
            <a:r>
              <a:rPr lang="en-US" dirty="0" smtClean="0">
                <a:solidFill>
                  <a:schemeClr val="tx1"/>
                </a:solidFill>
              </a:rPr>
              <a:t> Print,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muncul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jendela</a:t>
            </a:r>
            <a:r>
              <a:rPr lang="en-US" dirty="0" smtClean="0">
                <a:solidFill>
                  <a:schemeClr val="tx1"/>
                </a:solidFill>
              </a:rPr>
              <a:t> print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berikut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id-ID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d-ID" b="1" dirty="0" smtClean="0">
                <a:solidFill>
                  <a:schemeClr val="tx1"/>
                </a:solidFill>
              </a:rPr>
              <a:t>			</a:t>
            </a:r>
          </a:p>
          <a:p>
            <a:pPr algn="just">
              <a:buNone/>
            </a:pPr>
            <a:r>
              <a:rPr lang="id-ID" b="1" dirty="0" smtClean="0">
                <a:solidFill>
                  <a:schemeClr val="tx1"/>
                </a:solidFill>
              </a:rPr>
              <a:t>				</a:t>
            </a:r>
          </a:p>
          <a:p>
            <a:pPr algn="just">
              <a:buNone/>
            </a:pPr>
            <a:endParaRPr lang="id-ID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d-ID" b="1" dirty="0" smtClean="0">
                <a:solidFill>
                  <a:schemeClr val="tx1"/>
                </a:solidFill>
              </a:rPr>
              <a:t>			</a:t>
            </a:r>
          </a:p>
          <a:p>
            <a:pPr algn="just">
              <a:buNone/>
            </a:pPr>
            <a:r>
              <a:rPr lang="id-ID" b="1" dirty="0" smtClean="0">
                <a:solidFill>
                  <a:schemeClr val="tx1"/>
                </a:solidFill>
              </a:rPr>
              <a:t>			    </a:t>
            </a:r>
            <a:r>
              <a:rPr lang="en-US" b="1" dirty="0" err="1" smtClean="0">
                <a:solidFill>
                  <a:schemeClr val="tx1"/>
                </a:solidFill>
              </a:rPr>
              <a:t>Gambar</a:t>
            </a:r>
            <a:r>
              <a:rPr lang="en-US" b="1" dirty="0" smtClean="0">
                <a:solidFill>
                  <a:schemeClr val="tx1"/>
                </a:solidFill>
              </a:rPr>
              <a:t> 2.22. </a:t>
            </a:r>
            <a:r>
              <a:rPr lang="en-US" dirty="0" err="1" smtClean="0">
                <a:solidFill>
                  <a:schemeClr val="tx1"/>
                </a:solidFill>
              </a:rPr>
              <a:t>Jendela</a:t>
            </a:r>
            <a:r>
              <a:rPr lang="en-US" dirty="0" smtClean="0">
                <a:solidFill>
                  <a:schemeClr val="tx1"/>
                </a:solidFill>
              </a:rPr>
              <a:t> Print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id-ID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00438"/>
            <a:ext cx="49292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0"/>
            <a:ext cx="8501122" cy="6858000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 :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Pada</a:t>
            </a:r>
            <a:r>
              <a:rPr lang="en-US" dirty="0" smtClean="0"/>
              <a:t>  tab  Name,  </a:t>
            </a:r>
            <a:r>
              <a:rPr lang="en-US" dirty="0" err="1" smtClean="0"/>
              <a:t>pilih</a:t>
            </a:r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 printer yang 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komputer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option </a:t>
            </a:r>
            <a:r>
              <a:rPr lang="en-US" dirty="0" err="1" smtClean="0"/>
              <a:t>ini</a:t>
            </a:r>
            <a:r>
              <a:rPr lang="en-US" dirty="0" smtClean="0"/>
              <a:t> (   ).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Kita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file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menandai</a:t>
            </a:r>
            <a:r>
              <a:rPr lang="en-US" dirty="0" smtClean="0"/>
              <a:t> option print to file.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Pada</a:t>
            </a:r>
            <a:r>
              <a:rPr lang="en-US" dirty="0" smtClean="0"/>
              <a:t> tab page range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Microsoft Word.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a. </a:t>
            </a:r>
            <a:r>
              <a:rPr lang="id-ID" dirty="0" smtClean="0"/>
              <a:t>	   </a:t>
            </a:r>
            <a:r>
              <a:rPr lang="en-US" dirty="0" smtClean="0"/>
              <a:t> ALL,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 algn="just">
              <a:buAutoNum type="alphaLcPeriod" startAt="2"/>
            </a:pPr>
            <a:r>
              <a:rPr lang="en-US" dirty="0" smtClean="0"/>
              <a:t>Current page,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(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id-ID" dirty="0" smtClean="0"/>
              <a:t>     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endParaRPr lang="id-ID" dirty="0" smtClean="0"/>
          </a:p>
          <a:p>
            <a:pPr marL="514350" indent="-514350" algn="just">
              <a:buAutoNum type="alphaLcPeriod" startAt="2"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).</a:t>
            </a:r>
            <a:r>
              <a:rPr lang="id-ID" dirty="0" smtClean="0"/>
              <a:t> </a:t>
            </a:r>
          </a:p>
          <a:p>
            <a:pPr marL="514350" indent="-514350" algn="just">
              <a:buAutoNum type="alphaLcPeriod" startAt="2"/>
            </a:pPr>
            <a:r>
              <a:rPr lang="en-US" dirty="0" smtClean="0"/>
              <a:t>Pages,  </a:t>
            </a:r>
            <a:r>
              <a:rPr lang="en-US" dirty="0" err="1" smtClean="0"/>
              <a:t>berfungsi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mencetak</a:t>
            </a:r>
            <a:r>
              <a:rPr lang="en-US" dirty="0" smtClean="0"/>
              <a:t>  </a:t>
            </a:r>
            <a:r>
              <a:rPr lang="en-US" dirty="0" err="1" smtClean="0"/>
              <a:t>halaman</a:t>
            </a:r>
            <a:r>
              <a:rPr lang="en-US" dirty="0" smtClean="0"/>
              <a:t>  </a:t>
            </a:r>
            <a:r>
              <a:rPr lang="en-US" dirty="0" err="1" smtClean="0"/>
              <a:t>tertentu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mengetikan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dipisahkan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tanda</a:t>
            </a:r>
            <a:r>
              <a:rPr lang="en-US" dirty="0" smtClean="0"/>
              <a:t>  </a:t>
            </a:r>
            <a:r>
              <a:rPr lang="en-US" dirty="0" err="1" smtClean="0"/>
              <a:t>koma</a:t>
            </a:r>
            <a:r>
              <a:rPr lang="en-US" dirty="0" smtClean="0"/>
              <a:t>.  </a:t>
            </a:r>
            <a:r>
              <a:rPr lang="en-US" dirty="0" err="1" smtClean="0"/>
              <a:t>Contoh</a:t>
            </a:r>
            <a:r>
              <a:rPr lang="en-US" dirty="0" smtClean="0"/>
              <a:t>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1, 2, 5. </a:t>
            </a:r>
            <a:r>
              <a:rPr lang="en-US" dirty="0" err="1" smtClean="0"/>
              <a:t>dan</a:t>
            </a:r>
            <a:r>
              <a:rPr lang="en-US" dirty="0" smtClean="0"/>
              <a:t> 10,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page range </a:t>
            </a:r>
            <a:r>
              <a:rPr lang="en-US" dirty="0" err="1" smtClean="0"/>
              <a:t>isikan</a:t>
            </a:r>
            <a:r>
              <a:rPr lang="en-US" dirty="0" smtClean="0"/>
              <a:t> 1,2,5,10.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range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2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10m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diketikkan</a:t>
            </a:r>
            <a:r>
              <a:rPr lang="en-US" dirty="0" smtClean="0"/>
              <a:t> 2 - 10,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 1,2,5-10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1, 2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5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10.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</a:t>
            </a:r>
            <a:r>
              <a:rPr lang="en-US" dirty="0" err="1" smtClean="0"/>
              <a:t>Pada</a:t>
            </a:r>
            <a:r>
              <a:rPr lang="en-US" dirty="0" smtClean="0"/>
              <a:t> option print what </a:t>
            </a:r>
            <a:r>
              <a:rPr lang="en-US" dirty="0" err="1" smtClean="0"/>
              <a:t>isikan</a:t>
            </a:r>
            <a:r>
              <a:rPr lang="en-US" dirty="0" smtClean="0"/>
              <a:t> document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Option  prints 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kita</a:t>
            </a:r>
            <a:r>
              <a:rPr lang="en-US" dirty="0" smtClean="0"/>
              <a:t>  </a:t>
            </a:r>
            <a:r>
              <a:rPr lang="en-US" dirty="0" err="1" smtClean="0"/>
              <a:t>pilih</a:t>
            </a:r>
            <a:r>
              <a:rPr lang="en-US" dirty="0" smtClean="0"/>
              <a:t>  </a:t>
            </a:r>
            <a:r>
              <a:rPr lang="en-US" dirty="0" err="1" smtClean="0"/>
              <a:t>alternatif</a:t>
            </a:r>
            <a:r>
              <a:rPr lang="en-US" dirty="0" smtClean="0"/>
              <a:t>  </a:t>
            </a:r>
            <a:r>
              <a:rPr lang="en-US" dirty="0" err="1" smtClean="0"/>
              <a:t>pencetakan</a:t>
            </a:r>
            <a:r>
              <a:rPr lang="en-US" dirty="0" smtClean="0"/>
              <a:t>,  </a:t>
            </a:r>
            <a:r>
              <a:rPr lang="en-US" dirty="0" err="1" smtClean="0"/>
              <a:t>apakah</a:t>
            </a:r>
            <a:r>
              <a:rPr lang="en-US" dirty="0" smtClean="0"/>
              <a:t> 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r>
              <a:rPr lang="en-US" dirty="0" smtClean="0"/>
              <a:t> (odd)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r>
              <a:rPr lang="en-US" dirty="0" smtClean="0"/>
              <a:t> (event)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(</a:t>
            </a:r>
            <a:r>
              <a:rPr lang="en-US" dirty="0" err="1" smtClean="0"/>
              <a:t>allranges</a:t>
            </a:r>
            <a:r>
              <a:rPr lang="en-US" dirty="0" smtClean="0"/>
              <a:t>)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•	Tab copies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salinan</a:t>
            </a:r>
            <a:r>
              <a:rPr lang="en-US" dirty="0" smtClean="0"/>
              <a:t> (</a:t>
            </a:r>
            <a:r>
              <a:rPr lang="en-US" dirty="0" err="1" smtClean="0"/>
              <a:t>copian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5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isilah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5.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 Option properties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menset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endParaRPr lang="id-ID" dirty="0" smtClean="0"/>
          </a:p>
          <a:p>
            <a:pPr algn="just">
              <a:buNone/>
            </a:pPr>
            <a:r>
              <a:rPr lang="en-US" dirty="0" err="1" smtClean="0"/>
              <a:t>pencetakan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 </a:t>
            </a:r>
            <a:endParaRPr lang="id-ID" dirty="0" smtClean="0"/>
          </a:p>
          <a:p>
            <a:pPr algn="just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Klik</a:t>
            </a:r>
            <a:r>
              <a:rPr lang="en-US" dirty="0" smtClean="0"/>
              <a:t> OK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pencetakan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ransition>
    <p:newsflash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858016" cy="6429396"/>
          </a:xfrm>
          <a:prstGeom prst="wedgeEllipseCallout">
            <a:avLst>
              <a:gd name="adj1" fmla="val 52632"/>
              <a:gd name="adj2" fmla="val 29680"/>
            </a:avLst>
          </a:prstGeom>
          <a:ln w="76200">
            <a:solidFill>
              <a:schemeClr val="tx1"/>
            </a:solidFill>
          </a:ln>
          <a:effectLst>
            <a:glow rad="101600">
              <a:schemeClr val="accent4">
                <a:lumMod val="75000"/>
                <a:alpha val="6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prstTxWarp prst="textChevronInverted">
              <a:avLst/>
            </a:prstTxWarp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algn="just">
              <a:buNone/>
            </a:pPr>
            <a:r>
              <a:rPr lang="id-ID" sz="4800" b="1" cap="all" dirty="0" smtClean="0">
                <a:ln w="9000" cmpd="sng">
                  <a:solidFill>
                    <a:srgbClr val="99FF99"/>
                  </a:solidFill>
                  <a:prstDash val="solid"/>
                </a:ln>
                <a:solidFill>
                  <a:srgbClr val="66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V Boli" pitchFamily="2" charset="0"/>
                <a:cs typeface="MV Boli" pitchFamily="2" charset="0"/>
              </a:rPr>
              <a:t>THE END</a:t>
            </a:r>
            <a:r>
              <a:rPr lang="id-ID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just">
              <a:buNone/>
            </a:pPr>
            <a:endParaRPr lang="id-ID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sz="4000" dirty="0" smtClean="0">
                <a:ln>
                  <a:solidFill>
                    <a:srgbClr val="FFFF66"/>
                  </a:solidFill>
                </a:ln>
                <a:solidFill>
                  <a:srgbClr val="66CCFF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Viner Hand ITC" pitchFamily="66" charset="0"/>
              </a:rPr>
              <a:t>TERIMA KASIHH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96633"/>
                </a:solidFill>
                <a:effectLst>
                  <a:glow rad="101600">
                    <a:srgbClr val="99FF99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Cn BT" pitchFamily="34" charset="0"/>
              </a:rPr>
              <a:t>WASSALAMMUALAIKUM 				       WR.WB</a:t>
            </a:r>
            <a:endParaRPr lang="id-ID" b="1" dirty="0">
              <a:ln w="12700">
                <a:solidFill>
                  <a:srgbClr val="99FF99"/>
                </a:solidFill>
                <a:prstDash val="solid"/>
              </a:ln>
              <a:solidFill>
                <a:srgbClr val="996633"/>
              </a:solidFill>
              <a:effectLst>
                <a:glow rad="101600">
                  <a:srgbClr val="99FF99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wis721 BlkCn BT" pitchFamily="34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0" y="0"/>
            <a:ext cx="1071538" cy="1000108"/>
          </a:xfrm>
          <a:prstGeom prst="smileyFac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928802"/>
          </a:xfrm>
          <a:solidFill>
            <a:srgbClr val="EA8FFF"/>
          </a:solidFill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MEMULAI MICROSOFT WORD 2000</a:t>
            </a:r>
            <a:endParaRPr lang="id-ID" sz="3600" dirty="0">
              <a:solidFill>
                <a:schemeClr val="accent6">
                  <a:lumMod val="50000"/>
                </a:schemeClr>
              </a:solidFill>
              <a:effectLst>
                <a:glow rad="101600">
                  <a:srgbClr val="00B0F0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58495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  <a:r>
              <a:rPr lang="en-US" sz="3600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Word 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2000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baru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dapat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dijalankan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apabila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sistem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operasi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windows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telah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kita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aktifkan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.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langkah-langkah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memulai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bekerja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dengan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Word 2000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sebagai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berikut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;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Aktifkan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Komputer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terlebih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dahulu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.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Klik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tombol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Start yang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ada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pada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batang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taskbar.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Muncul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sejumlah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menu,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pilih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Program.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Klik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Microsoft Word.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Tunggu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hingga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tampil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layar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 Microsoft  Word  yang 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masih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kosong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.  (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Lihat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Gambar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2.1)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pPr algn="just">
              <a:buNone/>
            </a:pP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•	Microsoft Word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siap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untuk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 </a:t>
            </a:r>
            <a:r>
              <a:rPr lang="en-US" sz="3600" dirty="0" err="1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digunakan</a:t>
            </a:r>
            <a:r>
              <a:rPr lang="en-US" sz="36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Monotype Corsiva" pitchFamily="66" charset="0"/>
              </a:rPr>
              <a:t>.</a:t>
            </a:r>
            <a:endParaRPr lang="id-ID" sz="3600" dirty="0">
              <a:effectLst>
                <a:glow rad="101600">
                  <a:srgbClr val="00B0F0">
                    <a:alpha val="60000"/>
                  </a:srgbClr>
                </a:glow>
              </a:effectLst>
              <a:latin typeface="Monotype Corsiva" pitchFamily="66" charset="0"/>
            </a:endParaRPr>
          </a:p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1928802"/>
            <a:ext cx="3322669" cy="4197361"/>
          </a:xfrm>
        </p:spPr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en-US" b="1" dirty="0" err="1"/>
              <a:t>Gambar</a:t>
            </a:r>
            <a:r>
              <a:rPr lang="en-US" b="1" dirty="0"/>
              <a:t> 2.1. </a:t>
            </a:r>
            <a:r>
              <a:rPr lang="en-US" dirty="0"/>
              <a:t>Cara </a:t>
            </a:r>
            <a:r>
              <a:rPr lang="en-US" dirty="0" err="1"/>
              <a:t>mengaktifkan</a:t>
            </a:r>
            <a:r>
              <a:rPr lang="en-US" dirty="0"/>
              <a:t> Microsoft Word</a:t>
            </a:r>
            <a:endParaRPr lang="id-ID" dirty="0"/>
          </a:p>
          <a:p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id-ID" sz="6000" b="1" dirty="0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/>
            </a:r>
            <a:br>
              <a:rPr lang="id-ID" sz="6000" b="1" dirty="0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</a:br>
            <a:r>
              <a:rPr lang="en-US" sz="6000" b="1" dirty="0" err="1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Mengenal</a:t>
            </a:r>
            <a:r>
              <a:rPr lang="en-US" sz="6000" b="1" dirty="0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 </a:t>
            </a:r>
            <a:r>
              <a:rPr lang="en-US" sz="6000" b="1" dirty="0" err="1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Elemen</a:t>
            </a:r>
            <a:r>
              <a:rPr lang="en-US" sz="6000" b="1" dirty="0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 </a:t>
            </a:r>
            <a:r>
              <a:rPr lang="en-US" sz="6000" b="1" dirty="0" err="1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Jendela</a:t>
            </a:r>
            <a:r>
              <a:rPr lang="en-US" sz="6000" b="1" dirty="0" smtClean="0">
                <a:solidFill>
                  <a:srgbClr val="6633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uice ITC" pitchFamily="82" charset="0"/>
              </a:rPr>
              <a:t> MS-Word.</a:t>
            </a:r>
            <a:r>
              <a:rPr lang="id-ID" sz="6000" dirty="0" smtClean="0"/>
              <a:t/>
            </a:r>
            <a:br>
              <a:rPr lang="id-ID" sz="6000" dirty="0" smtClean="0"/>
            </a:b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Word 2000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aktifkan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endParaRPr lang="id-ID" dirty="0" smtClean="0"/>
          </a:p>
          <a:p>
            <a:pPr>
              <a:buNone/>
            </a:pP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id-ID" dirty="0" smtClean="0"/>
          </a:p>
          <a:p>
            <a:pPr>
              <a:buNone/>
            </a:pPr>
            <a:r>
              <a:rPr lang="en-US" dirty="0" err="1" smtClean="0"/>
              <a:t>nama</a:t>
            </a:r>
            <a:r>
              <a:rPr lang="en-US" dirty="0" smtClean="0"/>
              <a:t> Document 1,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2.2.</a:t>
            </a:r>
            <a:endParaRPr lang="id-ID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endParaRPr lang="id-ID" sz="1800" b="1" dirty="0" smtClean="0"/>
          </a:p>
          <a:p>
            <a:pPr>
              <a:buNone/>
            </a:pPr>
            <a:endParaRPr lang="id-ID" sz="1800" b="1" dirty="0" smtClean="0"/>
          </a:p>
          <a:p>
            <a:pPr>
              <a:buNone/>
            </a:pPr>
            <a:r>
              <a:rPr lang="id-ID" sz="1800" b="1" dirty="0" smtClean="0"/>
              <a:t>			</a:t>
            </a:r>
          </a:p>
          <a:p>
            <a:pPr>
              <a:buNone/>
            </a:pPr>
            <a:endParaRPr lang="id-ID" sz="1800" b="1" dirty="0" smtClean="0"/>
          </a:p>
          <a:p>
            <a:pPr>
              <a:buNone/>
            </a:pPr>
            <a:r>
              <a:rPr lang="id-ID" sz="1800" b="1" dirty="0" smtClean="0"/>
              <a:t>			</a:t>
            </a:r>
            <a:r>
              <a:rPr lang="en-US" sz="1800" b="1" dirty="0" err="1" smtClean="0"/>
              <a:t>Gambar</a:t>
            </a:r>
            <a:r>
              <a:rPr lang="en-US" sz="1800" b="1" dirty="0" smtClean="0"/>
              <a:t> 2.2. </a:t>
            </a:r>
            <a:r>
              <a:rPr lang="en-US" sz="1800" dirty="0" err="1" smtClean="0"/>
              <a:t>Jendela</a:t>
            </a:r>
            <a:r>
              <a:rPr lang="en-US" sz="1800" dirty="0" smtClean="0"/>
              <a:t> Microsoft Word</a:t>
            </a:r>
            <a:r>
              <a:rPr lang="id-ID" sz="1800" dirty="0" smtClean="0"/>
              <a:t> </a:t>
            </a:r>
            <a:r>
              <a:rPr lang="en-US" sz="1800" dirty="0" smtClean="0"/>
              <a:t> </a:t>
            </a:r>
            <a:endParaRPr lang="id-ID" sz="1800" dirty="0" smtClean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928934"/>
            <a:ext cx="521497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  <a:gradFill flip="none" rotWithShape="1">
            <a:gsLst>
              <a:gs pos="77000">
                <a:srgbClr val="FFFF00">
                  <a:alpha val="6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6000000" scaled="0"/>
            <a:tileRect/>
          </a:gradFill>
          <a:ln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75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 vert="horz" anchor="t" anchorCtr="0">
            <a:normAutofit fontScale="92500" lnSpcReduction="2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</a:p>
          <a:p>
            <a:pPr algn="just">
              <a:buNone/>
            </a:pPr>
            <a:r>
              <a:rPr lang="id-ID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berisi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daftar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menu yang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gunakan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dimana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menu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mempunyai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sub   menu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masing-masing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sesuai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fungsi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menu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induknya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Misalnya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Menu  File,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maka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sub menu-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nya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berisi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segala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hal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berkaitan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file,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begitu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juga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menu yang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lainnya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Standarnya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menu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terdiri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Menu </a:t>
            </a:r>
            <a:endParaRPr lang="id-ID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endParaRPr lang="id-ID" sz="18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id-ID" sz="1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		            </a:t>
            </a:r>
          </a:p>
          <a:p>
            <a:pPr algn="just">
              <a:buNone/>
            </a:pPr>
            <a:r>
              <a:rPr lang="id-ID" sz="1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		           </a:t>
            </a:r>
            <a:r>
              <a:rPr lang="en-US" sz="1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Gambar</a:t>
            </a:r>
            <a:r>
              <a:rPr lang="en-US" sz="1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2.3. </a:t>
            </a:r>
            <a:r>
              <a:rPr lang="en-US" sz="1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Menu Microsoft Word</a:t>
            </a:r>
            <a:r>
              <a:rPr lang="id-ID" sz="1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sz="1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id-ID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id-ID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643446"/>
            <a:ext cx="39195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571472" y="571480"/>
            <a:ext cx="2357454" cy="100013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66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Menu Bar</a:t>
            </a:r>
            <a:endParaRPr lang="id-ID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66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1">
                <a:lumMod val="60000"/>
                <a:lumOff val="40000"/>
                <a:alpha val="67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072462" cy="6000768"/>
          </a:xfrm>
          <a:gradFill>
            <a:gsLst>
              <a:gs pos="84000">
                <a:schemeClr val="accent1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152400" dist="317500" dir="5400000" sx="90000" sy="-19000" rotWithShape="0">
              <a:srgbClr val="EA8FFF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rgbClr val="92D050"/>
            </a:contourClr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i="1" dirty="0" smtClean="0"/>
              <a:t>	</a:t>
            </a:r>
            <a:r>
              <a:rPr lang="en-US" i="1" u="sng" dirty="0" smtClean="0"/>
              <a:t>F</a:t>
            </a:r>
            <a:r>
              <a:rPr lang="en-US" i="1" dirty="0" smtClean="0"/>
              <a:t>ile, </a:t>
            </a:r>
            <a:r>
              <a:rPr lang="en-US" i="1" u="sng" dirty="0" smtClean="0"/>
              <a:t>E</a:t>
            </a:r>
            <a:r>
              <a:rPr lang="en-US" i="1" dirty="0" smtClean="0"/>
              <a:t>dit, </a:t>
            </a:r>
            <a:r>
              <a:rPr lang="en-US" i="1" u="sng" dirty="0" smtClean="0"/>
              <a:t>V</a:t>
            </a:r>
            <a:r>
              <a:rPr lang="en-US" i="1" dirty="0" smtClean="0"/>
              <a:t>iew, </a:t>
            </a:r>
            <a:r>
              <a:rPr lang="en-US" i="1" u="sng" dirty="0" smtClean="0"/>
              <a:t>I</a:t>
            </a:r>
            <a:r>
              <a:rPr lang="en-US" i="1" dirty="0" smtClean="0"/>
              <a:t>nsert, Format, </a:t>
            </a:r>
            <a:r>
              <a:rPr lang="en-US" i="1" u="sng" dirty="0" smtClean="0"/>
              <a:t>T</a:t>
            </a:r>
            <a:r>
              <a:rPr lang="en-US" i="1" dirty="0" smtClean="0"/>
              <a:t>ools, T</a:t>
            </a:r>
            <a:r>
              <a:rPr lang="en-US" i="1" u="sng" dirty="0" smtClean="0"/>
              <a:t>a</a:t>
            </a:r>
            <a:r>
              <a:rPr lang="en-US" i="1" dirty="0" smtClean="0"/>
              <a:t>ble, </a:t>
            </a:r>
            <a:r>
              <a:rPr lang="en-US" i="1" u="sng" dirty="0" smtClean="0"/>
              <a:t>W</a:t>
            </a:r>
            <a:r>
              <a:rPr lang="en-US" i="1" dirty="0" smtClean="0"/>
              <a:t>indows </a:t>
            </a:r>
            <a:r>
              <a:rPr lang="en-US" i="1" dirty="0" err="1" smtClean="0"/>
              <a:t>dan</a:t>
            </a:r>
            <a:r>
              <a:rPr lang="en-US" i="1" dirty="0" smtClean="0"/>
              <a:t> Help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menu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Menu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meng-klik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menu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Alternate (ALT)+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bergaris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menu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.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 </a:t>
            </a:r>
            <a:r>
              <a:rPr lang="en-US" dirty="0" err="1" smtClean="0"/>
              <a:t>mengaktifkan</a:t>
            </a:r>
            <a:r>
              <a:rPr lang="en-US" dirty="0" smtClean="0"/>
              <a:t>  menu  file  </a:t>
            </a:r>
            <a:r>
              <a:rPr lang="en-US" dirty="0" err="1" smtClean="0"/>
              <a:t>maka</a:t>
            </a:r>
            <a:r>
              <a:rPr lang="en-US" dirty="0" smtClean="0"/>
              <a:t>  </a:t>
            </a:r>
            <a:r>
              <a:rPr lang="en-US" dirty="0" err="1" smtClean="0"/>
              <a:t>kliklah</a:t>
            </a:r>
            <a:r>
              <a:rPr lang="en-US" dirty="0" smtClean="0"/>
              <a:t>   menu 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ALT+F (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).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strips dir="ld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00">
                <a:alpha val="91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rgbClr val="666633"/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merupakan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kumpulan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 icon-icon 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standar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 yang 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disediakan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oleh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Word 2000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secara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otomatis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.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Walaupun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begitu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icon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toolbar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juga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dapat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kita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tambah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atau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dikurangi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sesuai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keperluan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. Default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toolbar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ini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terdiri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dari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icon </a:t>
            </a:r>
            <a:r>
              <a:rPr lang="en-US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sbb</a:t>
            </a: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;</a:t>
            </a:r>
            <a:endParaRPr lang="id-ID" dirty="0" smtClean="0"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 </a:t>
            </a:r>
            <a:endParaRPr lang="id-ID" dirty="0" smtClean="0"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>
              <a:buNone/>
            </a:pPr>
            <a:endParaRPr lang="id-ID" sz="2200" b="1" dirty="0" smtClean="0">
              <a:effectLst>
                <a:glow rad="101600">
                  <a:srgbClr val="EA8FFF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id-ID" sz="2200" b="1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			</a:t>
            </a:r>
          </a:p>
          <a:p>
            <a:pPr>
              <a:buNone/>
            </a:pPr>
            <a:r>
              <a:rPr lang="id-ID" sz="2200" b="1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				</a:t>
            </a:r>
            <a:r>
              <a:rPr lang="en-US" sz="2200" b="1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Gambar</a:t>
            </a:r>
            <a:r>
              <a:rPr lang="en-US" sz="2200" b="1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2.4. </a:t>
            </a:r>
            <a:r>
              <a:rPr lang="en-US" sz="2200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Toolbar </a:t>
            </a:r>
            <a:r>
              <a:rPr lang="en-US" sz="2200" dirty="0" err="1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Standar</a:t>
            </a:r>
            <a:r>
              <a:rPr lang="id-ID" sz="2200" dirty="0" smtClean="0">
                <a:effectLst>
                  <a:glow rad="101600">
                    <a:srgbClr val="EA8FFF">
                      <a:alpha val="60000"/>
                    </a:srgbClr>
                  </a:glow>
                </a:effectLst>
              </a:rPr>
              <a:t>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52482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1214414" y="857232"/>
            <a:ext cx="2357454" cy="57150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Toolbar Standar</a:t>
            </a:r>
            <a:endParaRPr lang="id-ID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2064</TotalTime>
  <Words>715</Words>
  <Application>Microsoft Office PowerPoint</Application>
  <PresentationFormat>On-screen Show (4:3)</PresentationFormat>
  <Paragraphs>618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ASSALAMMU’ALAIKUM Wr.Wb</vt:lpstr>
      <vt:lpstr>APA ITU MICROSOFT WORD?</vt:lpstr>
      <vt:lpstr>SEJARAH MICROSOFT WORD</vt:lpstr>
      <vt:lpstr>Slide 4</vt:lpstr>
      <vt:lpstr>MEMULAI MICROSOFT WORD 2000</vt:lpstr>
      <vt:lpstr> Mengenal Elemen Jendela MS-Word. </vt:lpstr>
      <vt:lpstr>Slide 7</vt:lpstr>
      <vt:lpstr>Slide 8</vt:lpstr>
      <vt:lpstr>Slide 9</vt:lpstr>
      <vt:lpstr>Slide 10</vt:lpstr>
      <vt:lpstr>Slide 11</vt:lpstr>
      <vt:lpstr>Slide 12</vt:lpstr>
      <vt:lpstr>Slide 13</vt:lpstr>
      <vt:lpstr>Bekerja Dengan Word 2000</vt:lpstr>
      <vt:lpstr>Slide 15</vt:lpstr>
      <vt:lpstr>Slide 16</vt:lpstr>
      <vt:lpstr>Slide 17</vt:lpstr>
      <vt:lpstr>Slide 18</vt:lpstr>
      <vt:lpstr>Slide 19</vt:lpstr>
      <vt:lpstr>Slide 20</vt:lpstr>
      <vt:lpstr>Meng-copy, Menghapus &amp; Memindahkan Teks</vt:lpstr>
      <vt:lpstr>Slide 22</vt:lpstr>
      <vt:lpstr>Menyimpan Dokumen</vt:lpstr>
      <vt:lpstr>Slide 24</vt:lpstr>
      <vt:lpstr> Pengaturan Dokumen </vt:lpstr>
      <vt:lpstr>Slide 26</vt:lpstr>
      <vt:lpstr>Slide 27</vt:lpstr>
      <vt:lpstr>Slide 28</vt:lpstr>
      <vt:lpstr>Slide 29</vt:lpstr>
      <vt:lpstr>Slide 30</vt:lpstr>
      <vt:lpstr>Slide 31</vt:lpstr>
      <vt:lpstr> Keterangan :</vt:lpstr>
      <vt:lpstr>Slide 33</vt:lpstr>
      <vt:lpstr>Slide 34</vt:lpstr>
      <vt:lpstr>Lihat tabel dibawah ini :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ASUS</cp:lastModifiedBy>
  <cp:revision>210</cp:revision>
  <dcterms:created xsi:type="dcterms:W3CDTF">2011-01-09T06:22:32Z</dcterms:created>
  <dcterms:modified xsi:type="dcterms:W3CDTF">2011-01-25T03:31:32Z</dcterms:modified>
</cp:coreProperties>
</file>